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37160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TECHTECH Sales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21031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営業の属人化を終わらせる、クラウド営業管理SaaS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2926080"/>
            <a:ext cx="1828800" cy="27432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00400"/>
            <a:ext cx="4572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ご提案先：○○株式会社 営業部長様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提案日：20XX年XX月XX日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提案者：ZOO Corporation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導入ステップ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今日からできること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2651760" cy="4572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41732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94360" y="19659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14日間無料トライアル</a:t>
            </a:r>
            <a:endParaRPr lang="en-US" sz="15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514600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14400" y="246888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今日のお申し込みで、明日から利用開始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3017520"/>
            <a:ext cx="22860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14400" y="29718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クレジットカード登録不要</a:t>
            </a:r>
            <a:endParaRPr lang="en-US" sz="11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520440"/>
            <a:ext cx="228600" cy="2286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14400" y="347472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全機能が使い放題</a:t>
            </a:r>
            <a:endParaRPr lang="en-US" sz="1100" dirty="0"/>
          </a:p>
        </p:txBody>
      </p:sp>
      <p:sp>
        <p:nvSpPr>
          <p:cNvPr id="14" name="Shape 9"/>
          <p:cNvSpPr/>
          <p:nvPr/>
        </p:nvSpPr>
        <p:spPr>
          <a:xfrm>
            <a:off x="3200400" y="2743200"/>
            <a:ext cx="182880" cy="1371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5" name="Shape 10"/>
          <p:cNvSpPr/>
          <p:nvPr/>
        </p:nvSpPr>
        <p:spPr>
          <a:xfrm>
            <a:off x="3291840" y="137160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3291840" y="1371600"/>
            <a:ext cx="265176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7" name="Text 12"/>
          <p:cNvSpPr/>
          <p:nvPr/>
        </p:nvSpPr>
        <p:spPr>
          <a:xfrm>
            <a:off x="3291840" y="141732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2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3429000" y="19659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効果検証（2週間）</a:t>
            </a:r>
            <a:endParaRPr lang="en-US" sz="1500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2514600"/>
            <a:ext cx="228600" cy="2286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3749040" y="246888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実際の商談データを登録</a:t>
            </a:r>
            <a:endParaRPr lang="en-US" sz="1100" dirty="0"/>
          </a:p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3017520"/>
            <a:ext cx="228600" cy="22860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749040" y="29718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営業担当2-3名と一緒に使う</a:t>
            </a:r>
            <a:endParaRPr lang="en-US" sz="11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3520440"/>
            <a:ext cx="228600" cy="22860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3749040" y="347472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デモサポートあり</a:t>
            </a:r>
            <a:endParaRPr lang="en-US" sz="1100" dirty="0"/>
          </a:p>
        </p:txBody>
      </p:sp>
      <p:sp>
        <p:nvSpPr>
          <p:cNvPr id="25" name="Shape 17"/>
          <p:cNvSpPr/>
          <p:nvPr/>
        </p:nvSpPr>
        <p:spPr>
          <a:xfrm>
            <a:off x="6035040" y="2743200"/>
            <a:ext cx="182880" cy="1371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26" name="Shape 18"/>
          <p:cNvSpPr/>
          <p:nvPr/>
        </p:nvSpPr>
        <p:spPr>
          <a:xfrm>
            <a:off x="6126480" y="137160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27" name="Shape 19"/>
          <p:cNvSpPr/>
          <p:nvPr/>
        </p:nvSpPr>
        <p:spPr>
          <a:xfrm>
            <a:off x="6126480" y="1371600"/>
            <a:ext cx="265176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28" name="Text 20"/>
          <p:cNvSpPr/>
          <p:nvPr/>
        </p:nvSpPr>
        <p:spPr>
          <a:xfrm>
            <a:off x="6126480" y="141732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STEP 3</a:t>
            </a:r>
            <a:endParaRPr lang="en-US" sz="1400" dirty="0"/>
          </a:p>
        </p:txBody>
      </p:sp>
      <p:sp>
        <p:nvSpPr>
          <p:cNvPr id="29" name="Text 21"/>
          <p:cNvSpPr/>
          <p:nvPr/>
        </p:nvSpPr>
        <p:spPr>
          <a:xfrm>
            <a:off x="6263640" y="196596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本格導入（1ヶ月以内）</a:t>
            </a:r>
            <a:endParaRPr lang="en-US" sz="1500" dirty="0"/>
          </a:p>
        </p:txBody>
      </p:sp>
      <p:pic>
        <p:nvPicPr>
          <p:cNvPr id="3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514600"/>
            <a:ext cx="228600" cy="228600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6583680" y="246888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効果を実感いただけたら本契約</a:t>
            </a:r>
            <a:endParaRPr lang="en-US" sz="1100" dirty="0"/>
          </a:p>
        </p:txBody>
      </p:sp>
      <p:pic>
        <p:nvPicPr>
          <p:cNvPr id="3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017520"/>
            <a:ext cx="228600" cy="228600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6583680" y="297180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5ユーザーでスタート</a:t>
            </a:r>
            <a:endParaRPr lang="en-US" sz="1100" dirty="0"/>
          </a:p>
        </p:txBody>
      </p:sp>
      <p:pic>
        <p:nvPicPr>
          <p:cNvPr id="3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9360" y="3520440"/>
            <a:ext cx="228600" cy="228600"/>
          </a:xfrm>
          <a:prstGeom prst="rect">
            <a:avLst/>
          </a:prstGeom>
        </p:spPr>
      </p:pic>
      <p:sp>
        <p:nvSpPr>
          <p:cNvPr id="35" name="Text 24"/>
          <p:cNvSpPr/>
          <p:nvPr/>
        </p:nvSpPr>
        <p:spPr>
          <a:xfrm>
            <a:off x="6583680" y="3474720"/>
            <a:ext cx="2057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全営業部門への展開も可能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次のアクション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0972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まずは14日間、無料で試してみませんか？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731520" y="1737360"/>
            <a:ext cx="3657600" cy="16459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8745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今日決めていただきたいこと</a:t>
            </a:r>
            <a:endParaRPr lang="en-US" sz="14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37744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24231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14日間無料トライアルの申し込み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72000" y="1737360"/>
            <a:ext cx="4114800" cy="164592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4709160" y="18745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次回までにご検討いただきたいこと</a:t>
            </a:r>
            <a:endParaRPr lang="en-US" sz="14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233172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20640" y="23317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デモの日程調整（営業担当2-3名同席）</a:t>
            </a:r>
            <a:endParaRPr lang="en-US" sz="12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269748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120640" y="26974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トライアルで検証したい案件の選定</a:t>
            </a:r>
            <a:endParaRPr lang="en-US" sz="1200" dirty="0"/>
          </a:p>
        </p:txBody>
      </p:sp>
      <p:sp>
        <p:nvSpPr>
          <p:cNvPr id="15" name="Shape 10"/>
          <p:cNvSpPr/>
          <p:nvPr/>
        </p:nvSpPr>
        <p:spPr>
          <a:xfrm>
            <a:off x="2743200" y="3840480"/>
            <a:ext cx="3657600" cy="73152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6" name="Text 11"/>
          <p:cNvSpPr/>
          <p:nvPr/>
        </p:nvSpPr>
        <p:spPr>
          <a:xfrm>
            <a:off x="2743200" y="3977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無料トライアルを始める →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よくある質問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既存のExcelデータは移行できる？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はい、CSVインポート機能で簡単に移行できます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783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セキュリティは大丈夫？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21031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SSL暗号化、データセンターは国内、定期バックアップを実施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560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スマホからも使える？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8803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iOS/Androidアプリ対応、外出先からも操作可能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337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途中でユーザー数を変更できる？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657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いつでも追加・削減が可能、日割り計算で対応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4114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Q: サポートは受けられる？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A: メール・チャットサポート、導入時は無料でオンボーディング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お問い合わせ・お申し込み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463040"/>
            <a:ext cx="4572000" cy="2560320"/>
          </a:xfrm>
          <a:prstGeom prst="rect">
            <a:avLst/>
          </a:prstGeom>
          <a:solidFill>
            <a:srgbClr val="FFFFFF">
              <a:alpha val="9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42062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ZOO Corporation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担当者：[お名前]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電話：[電話番号]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メール：[メールアドレス]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ウェブサイト：[URL]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669280" y="1828800"/>
            <a:ext cx="3017520" cy="18288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0" y="210312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まずは無料で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試してみる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669280" y="31089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QRコードまたはURLから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4572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TECHTECH Sales - 営業の属人化を終わらせる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本提案の要点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685800" y="12801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828800" y="128016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営業活動の属人化が、御社の成長を止めている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87452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1874520"/>
            <a:ext cx="73152" cy="68580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205740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解決策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828800" y="205740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TECHTECH Salesで全営業活動を可視化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65176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2651760"/>
            <a:ext cx="73152" cy="685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834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提案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828800" y="283464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14日間無料トライアル → 5ユーザーでの本格導入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42900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429000"/>
            <a:ext cx="73152" cy="6858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36118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効果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828800" y="361188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リアルタイムでの案件把握、データドリブンな営業戦略の実現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420624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4206240"/>
            <a:ext cx="73152" cy="68580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43891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828800" y="438912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ゼロ（初期費用なし、1日で導入可能）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御社の現状課題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今、こんな課題を抱えていませんか？</a:t>
            </a:r>
            <a:endParaRPr lang="en-US" sz="1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508760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05840" y="14630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Excelでの顧客管理が限界に達している</a:t>
            </a:r>
            <a:endParaRPr lang="en-US" sz="1600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057400"/>
            <a:ext cx="320040" cy="32004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005840" y="201168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優秀な営業が辞めたら、顧客情報も消える</a:t>
            </a:r>
            <a:endParaRPr lang="en-US" sz="1600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606040"/>
            <a:ext cx="320040" cy="320040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1005840" y="256032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誰が何をしているか見えず、適切な指示が出せない</a:t>
            </a:r>
            <a:endParaRPr lang="en-US" sz="1600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154680"/>
            <a:ext cx="320040" cy="3200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1005840" y="31089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案件の進捗状況が把握できない</a:t>
            </a:r>
            <a:endParaRPr lang="en-US" sz="1600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703320"/>
            <a:ext cx="320040" cy="320040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1005840" y="36576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営業会議のための資料作成に時間を取られる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この課題が引き起こす3つのリスク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417320" y="1463040"/>
            <a:ext cx="731520" cy="7315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1417320" y="1463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機会損失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放置された案件、フォロー漏れによる失注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29184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251960" y="146304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0" name="Text 8"/>
          <p:cNvSpPr/>
          <p:nvPr/>
        </p:nvSpPr>
        <p:spPr>
          <a:xfrm>
            <a:off x="4251960" y="1463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474720" y="2377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成長の停滞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474720" y="29260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営業力が個人に依存し、組織として強くなれない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126480" y="1188720"/>
            <a:ext cx="265176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086600" y="1463040"/>
            <a:ext cx="731520" cy="731520"/>
          </a:xfrm>
          <a:prstGeom prst="ellipse">
            <a:avLst/>
          </a:prstGeom>
          <a:solidFill>
            <a:srgbClr val="00A896"/>
          </a:solidFill>
          <a:ln/>
        </p:spPr>
      </p:sp>
      <p:sp>
        <p:nvSpPr>
          <p:cNvPr id="15" name="Text 13"/>
          <p:cNvSpPr/>
          <p:nvPr/>
        </p:nvSpPr>
        <p:spPr>
          <a:xfrm>
            <a:off x="7086600" y="1463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309360" y="237744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マネジメント不全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309360" y="292608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データがないため、勘と経験だけの判断に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TECHTECH Salesによる解決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3つの「見える化」で営業組織を変える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325880" y="1554480"/>
            <a:ext cx="914400" cy="914400"/>
          </a:xfrm>
          <a:prstGeom prst="ellipse">
            <a:avLst/>
          </a:prstGeom>
          <a:solidFill>
            <a:srgbClr val="028090">
              <a:alpha val="85000"/>
            </a:srgbClr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8760" y="173736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26060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案件の見える化</a:t>
            </a:r>
            <a:endParaRPr lang="en-US" sz="16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310896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14400" y="3063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全商談の進捗状況をリアルタイムで把握</a:t>
            </a:r>
            <a:endParaRPr lang="en-US" sz="11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611880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35661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どの案件が停滞しているか、一目で分かる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329184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13" name="Shape 8"/>
          <p:cNvSpPr/>
          <p:nvPr/>
        </p:nvSpPr>
        <p:spPr>
          <a:xfrm>
            <a:off x="4160520" y="1554480"/>
            <a:ext cx="914400" cy="914400"/>
          </a:xfrm>
          <a:prstGeom prst="ellipse">
            <a:avLst/>
          </a:prstGeom>
          <a:solidFill>
            <a:srgbClr val="028090">
              <a:alpha val="85000"/>
            </a:srgbClr>
          </a:solidFill>
          <a:ln/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1737360"/>
            <a:ext cx="548640" cy="54864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3429000" y="26060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活動の見える化</a:t>
            </a:r>
            <a:endParaRPr lang="en-US" sz="160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3108960"/>
            <a:ext cx="228600" cy="22860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3749040" y="3063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各営業担当の活動量と成果を自動集計</a:t>
            </a:r>
            <a:endParaRPr lang="en-US" sz="1100" dirty="0"/>
          </a:p>
        </p:txBody>
      </p:sp>
      <p:pic>
        <p:nvPicPr>
          <p:cNvPr id="1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3611880"/>
            <a:ext cx="228600" cy="22860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3749040" y="35661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メール・電話履歴を自動記録</a:t>
            </a:r>
            <a:endParaRPr lang="en-US" sz="1100" dirty="0"/>
          </a:p>
        </p:txBody>
      </p:sp>
      <p:sp>
        <p:nvSpPr>
          <p:cNvPr id="20" name="Shape 12"/>
          <p:cNvSpPr/>
          <p:nvPr/>
        </p:nvSpPr>
        <p:spPr>
          <a:xfrm>
            <a:off x="6126480" y="137160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21" name="Shape 13"/>
          <p:cNvSpPr/>
          <p:nvPr/>
        </p:nvSpPr>
        <p:spPr>
          <a:xfrm>
            <a:off x="6995160" y="1554480"/>
            <a:ext cx="914400" cy="914400"/>
          </a:xfrm>
          <a:prstGeom prst="ellipse">
            <a:avLst/>
          </a:prstGeom>
          <a:solidFill>
            <a:srgbClr val="028090">
              <a:alpha val="85000"/>
            </a:srgbClr>
          </a:solidFill>
          <a:ln/>
        </p:spPr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78040" y="1737360"/>
            <a:ext cx="548640" cy="548640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6263640" y="26060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成果の見える化</a:t>
            </a:r>
            <a:endParaRPr lang="en-US" sz="16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108960"/>
            <a:ext cx="228600" cy="22860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6583680" y="3063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営業活動レポートを自動生成</a:t>
            </a:r>
            <a:endParaRPr lang="en-US" sz="110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9360" y="3611880"/>
            <a:ext cx="228600" cy="228600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6583680" y="356616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データに基づいた戦略立案が可能に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主要機能紹介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4つのコア機能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4114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73152" cy="1554480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87452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7373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商談管理・進捗可視化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463040" y="2194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パイプラインをリアルタイムで把握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54880" y="1371600"/>
            <a:ext cx="4114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371600"/>
            <a:ext cx="73152" cy="1554480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87452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760720" y="17373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顧客情報の一元管理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5760720" y="219456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全顧客データを一箇所に集約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3108960"/>
            <a:ext cx="4114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" y="3108960"/>
            <a:ext cx="73152" cy="1554480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611880"/>
            <a:ext cx="548640" cy="5486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463040" y="3474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営業レポート自動生成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463040" y="39319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報告書作成の手間をゼロに</a:t>
            </a:r>
            <a:endParaRPr lang="en-US" sz="1300" dirty="0"/>
          </a:p>
        </p:txBody>
      </p:sp>
      <p:sp>
        <p:nvSpPr>
          <p:cNvPr id="19" name="Shape 14"/>
          <p:cNvSpPr/>
          <p:nvPr/>
        </p:nvSpPr>
        <p:spPr>
          <a:xfrm>
            <a:off x="4754880" y="3108960"/>
            <a:ext cx="4114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3108960"/>
            <a:ext cx="73152" cy="1554480"/>
          </a:xfrm>
          <a:prstGeom prst="rect">
            <a:avLst/>
          </a:prstGeom>
          <a:solidFill>
            <a:srgbClr val="02C39A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611880"/>
            <a:ext cx="548640" cy="5486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760720" y="3474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メール・電話履歴記録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5760720" y="39319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コミュニケーション履歴を自動保存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導入効果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20116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導入前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週次営業会議の準備に各担当1時間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案件の進捗確認は個別ヒアリングのみ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顧客情報はExcelとメモ帳に分散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754880" y="1005840"/>
            <a:ext cx="3931920" cy="201168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1097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導入後（3ヶ月）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937760" y="155448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営業会議の準備時間ゼロ（自動レポート）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ダッシュボードで全案件を即座に把握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全顧客情報が一元管理、誰でもアクセス可能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期待される定量効果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7200" y="3657600"/>
            <a:ext cx="26517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57200" y="3749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80%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54864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営業活動の報告業務削減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91840" y="3657600"/>
            <a:ext cx="26517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291840" y="3749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90%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338328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案件フォロー漏れ削減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3657600"/>
            <a:ext cx="265176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27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126480" y="374904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70%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217920" y="43434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案件把握時間削減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導入の容易さ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リスクゼロで始められる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誰でも、すぐに使える</a:t>
            </a:r>
            <a:endParaRPr lang="en-US" sz="16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82880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874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専門知識不要、直感的な操作画面</a:t>
            </a:r>
            <a:endParaRPr lang="en-US" sz="13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37744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97280" y="24231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導入初日から使い始められる</a:t>
            </a:r>
            <a:endParaRPr lang="en-US" sz="1300" dirty="0"/>
          </a:p>
        </p:txBody>
      </p:sp>
      <p:pic>
        <p:nvPicPr>
          <p:cNvPr id="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926080"/>
            <a:ext cx="365760" cy="36576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097280" y="2971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既存のExcelデータも簡単インポート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4754880" y="137160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サポート体制</a:t>
            </a:r>
            <a:endParaRPr lang="en-US" sz="16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1828800"/>
            <a:ext cx="365760" cy="36576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5394960" y="18745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導入時の初期設定サポート（無料）</a:t>
            </a:r>
            <a:endParaRPr lang="en-US" sz="13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2377440"/>
            <a:ext cx="365760" cy="36576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5394960" y="24231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メール・チャットでの問い合わせ対応</a:t>
            </a:r>
            <a:endParaRPr lang="en-US" sz="13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6320" y="2926080"/>
            <a:ext cx="365760" cy="36576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5394960" y="2971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使い方マニュアル・動画完備</a:t>
            </a:r>
            <a:endParaRPr lang="en-US" sz="1300" dirty="0"/>
          </a:p>
        </p:txBody>
      </p:sp>
      <p:sp>
        <p:nvSpPr>
          <p:cNvPr id="18" name="Shape 10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solidFill>
            <a:srgbClr val="028090">
              <a:alpha val="90000"/>
            </a:srgbClr>
          </a:solidFill>
          <a:ln/>
        </p:spPr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4114800"/>
            <a:ext cx="457200" cy="45720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371600" y="416052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セキュリティも万全：SSL暗号化通信、データバックアップ、アクセス権限管理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料金プラン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シンプルで分かりやすい料金体系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39319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371600"/>
            <a:ext cx="3931920" cy="54864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基本料金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3931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¥980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457200" y="274320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/ユーザー/月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3108960"/>
            <a:ext cx="3566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初期費用：0円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最低利用期間：なし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いつでも解約可能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371600"/>
            <a:ext cx="39319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27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371600"/>
            <a:ext cx="3931920" cy="548640"/>
          </a:xfrm>
          <a:prstGeom prst="rect">
            <a:avLst/>
          </a:prstGeom>
          <a:solidFill>
            <a:srgbClr val="02C39A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14173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御社の場合の試算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937760" y="201168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推奨：5ユーザー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（営業部長+営業担当4名）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2809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月額 ¥4,900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754880" y="31089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年額 ¥58,800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4114800"/>
            <a:ext cx="8229600" cy="777240"/>
          </a:xfrm>
          <a:prstGeom prst="rect">
            <a:avLst/>
          </a:prstGeom>
          <a:solidFill>
            <a:srgbClr val="10B981">
              <a:alpha val="85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29768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費用対効果：営業会議準備の削減時間 月20時間 × 時給2,000円 = 月40,000円の工数削減 → 実質負担なし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TECHTECH Sales 提案書</dc:title>
  <dc:subject>PptxGenJS Presentation</dc:subject>
  <dc:creator>ZOO Corporation</dc:creator>
  <cp:lastModifiedBy>ZOO Corporation</cp:lastModifiedBy>
  <cp:revision>1</cp:revision>
  <dcterms:created xsi:type="dcterms:W3CDTF">2026-02-03T08:14:40Z</dcterms:created>
  <dcterms:modified xsi:type="dcterms:W3CDTF">2026-02-03T08:14:40Z</dcterms:modified>
</cp:coreProperties>
</file>