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2809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TECHTECH Sales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457200" y="22860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営業の属人化を終わらせる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クラウド営業管理SaaS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3200400" y="3474720"/>
            <a:ext cx="2743200" cy="4572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39319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○○株式会社 営業部長 様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45720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ZOO Corporation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2809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09728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まずは14日間、無料で試してみませんか？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1371600" y="2103120"/>
            <a:ext cx="6400800" cy="54864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2103120"/>
            <a:ext cx="6400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14日間無料トライアルの申し込み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57200" y="29260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次回までにご検討いただきたいこと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371600" y="338328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デモンストレーションの日程調整（営業担当2-3名同席）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371600" y="374904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トライアルで検証したい具体的な案件の選定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E293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よくある質問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27432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4" name="Shape 2"/>
          <p:cNvSpPr/>
          <p:nvPr/>
        </p:nvSpPr>
        <p:spPr>
          <a:xfrm>
            <a:off x="548640" y="1188720"/>
            <a:ext cx="320040" cy="3200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1887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05840" y="1188720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既存のExcelデータは移行できる？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05840" y="1554480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A: はい。CSVインポート機能で簡単に移行できます。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1920240"/>
            <a:ext cx="320040" cy="3200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19202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005840" y="1920240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セキュリティは大丈夫？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05840" y="2286000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A: SSL暗号化、定期バックアップ、アクセス権限管理で万全です。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48640" y="2651760"/>
            <a:ext cx="320040" cy="3200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26517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05840" y="2651760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スマホからも使える？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05840" y="3017520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A: はい。iOS、Androidの専用アプリをご用意しています。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48640" y="3383280"/>
            <a:ext cx="320040" cy="3200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33832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005840" y="3383280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途中でユーザー数を変更できる？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05840" y="3749040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A: はい。いつでも増減可能です。翌月から料金が変わります。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48640" y="4114800"/>
            <a:ext cx="320040" cy="3200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1" name="Text 19"/>
          <p:cNvSpPr/>
          <p:nvPr/>
        </p:nvSpPr>
        <p:spPr>
          <a:xfrm>
            <a:off x="548640" y="41148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005840" y="4114800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サポートは受けられる？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005840" y="4480560"/>
            <a:ext cx="7680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A: メール・チャットでの問い合わせに無料で対応します。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2809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お問い合わせ・お申し込み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1828800" y="2286000"/>
            <a:ext cx="5486400" cy="164592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" name="Text 2"/>
          <p:cNvSpPr/>
          <p:nvPr/>
        </p:nvSpPr>
        <p:spPr>
          <a:xfrm>
            <a:off x="2103120" y="2423160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会社名: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3566160" y="2423160"/>
            <a:ext cx="3474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ZOO Corporation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2103120" y="2743200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担当者: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566160" y="2743200"/>
            <a:ext cx="3474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[お名前]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2103120" y="3063240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電話: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566160" y="3063240"/>
            <a:ext cx="3474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[電話番号]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2103120" y="3383280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メール: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566160" y="3383280"/>
            <a:ext cx="3474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[メールアドレス]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42062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「まずは無料で試してみる」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E293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本提案の要点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27432"/>
          </a:xfrm>
          <a:prstGeom prst="rect">
            <a:avLst/>
          </a:prstGeom>
          <a:solidFill>
            <a:srgbClr val="02C39A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188720"/>
            <a:ext cx="320040" cy="3200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05840" y="118872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課題: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2468880" y="1188720"/>
            <a:ext cx="6217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営業活動の属人化が、御社の成長を止めている</a:t>
            </a:r>
            <a:endParaRPr lang="en-US" sz="14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874520"/>
            <a:ext cx="320040" cy="32004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05840" y="187452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解決策: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2468880" y="1874520"/>
            <a:ext cx="6217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TECHTECH Salesで全営業活動を可視化</a:t>
            </a:r>
            <a:endParaRPr lang="en-US" sz="14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560320"/>
            <a:ext cx="320040" cy="32004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05840" y="256032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提案内容: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2468880" y="2560320"/>
            <a:ext cx="6217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14日間無料トライアル → 5ユーザーでの本格導入</a:t>
            </a:r>
            <a:endParaRPr lang="en-US" sz="14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3246120"/>
            <a:ext cx="320040" cy="32004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05840" y="324612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効果:</a:t>
            </a:r>
            <a:endParaRPr lang="en-US" sz="1600" dirty="0"/>
          </a:p>
        </p:txBody>
      </p:sp>
      <p:sp>
        <p:nvSpPr>
          <p:cNvPr id="15" name="Text 9"/>
          <p:cNvSpPr/>
          <p:nvPr/>
        </p:nvSpPr>
        <p:spPr>
          <a:xfrm>
            <a:off x="2468880" y="3246120"/>
            <a:ext cx="6217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リアルタイムでの案件把握、データドリブンな営業戦略の実現</a:t>
            </a:r>
            <a:endParaRPr lang="en-US" sz="14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3931920"/>
            <a:ext cx="320040" cy="32004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005840" y="393192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リスク:</a:t>
            </a:r>
            <a:endParaRPr lang="en-US" sz="1600" dirty="0"/>
          </a:p>
        </p:txBody>
      </p:sp>
      <p:sp>
        <p:nvSpPr>
          <p:cNvPr id="18" name="Text 11"/>
          <p:cNvSpPr/>
          <p:nvPr/>
        </p:nvSpPr>
        <p:spPr>
          <a:xfrm>
            <a:off x="2468880" y="3931920"/>
            <a:ext cx="6217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ゼロ（初期費用なし、1日で導入可能）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E293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今、こんな課題を抱えていませんか？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27432"/>
          </a:xfrm>
          <a:prstGeom prst="rect">
            <a:avLst/>
          </a:prstGeom>
          <a:solidFill>
            <a:srgbClr val="02C39A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1280160"/>
            <a:ext cx="274320" cy="2743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97280" y="12801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Excelでの顧客管理が限界に達している</a:t>
            </a:r>
            <a:endParaRPr lang="en-US" sz="16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737360"/>
            <a:ext cx="274320" cy="2743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97280" y="17373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優秀な営業が辞めたら、顧客情報も消える</a:t>
            </a:r>
            <a:endParaRPr lang="en-US" sz="16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194560"/>
            <a:ext cx="274320" cy="27432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097280" y="21945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誰が何をしているか見えず、適切な指示が出せない</a:t>
            </a:r>
            <a:endParaRPr lang="en-US" sz="16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2651760"/>
            <a:ext cx="274320" cy="2743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97280" y="26517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案件の進捗状況が把握できない</a:t>
            </a:r>
            <a:endParaRPr lang="en-US" sz="160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" y="3108960"/>
            <a:ext cx="274320" cy="27432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1097280" y="3108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営業会議のための資料作成に時間を取られる</a:t>
            </a:r>
            <a:endParaRPr lang="en-US" sz="1600" dirty="0"/>
          </a:p>
        </p:txBody>
      </p:sp>
      <p:sp>
        <p:nvSpPr>
          <p:cNvPr id="14" name="Text 7"/>
          <p:cNvSpPr/>
          <p:nvPr/>
        </p:nvSpPr>
        <p:spPr>
          <a:xfrm>
            <a:off x="457200" y="36576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2809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この課題が引き起こす3つのリスク</a:t>
            </a:r>
            <a:endParaRPr lang="en-US" sz="2000" dirty="0"/>
          </a:p>
        </p:txBody>
      </p:sp>
      <p:sp>
        <p:nvSpPr>
          <p:cNvPr id="15" name="Shape 8"/>
          <p:cNvSpPr/>
          <p:nvPr/>
        </p:nvSpPr>
        <p:spPr>
          <a:xfrm>
            <a:off x="457200" y="4114800"/>
            <a:ext cx="2743200" cy="73152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6" name="Text 9"/>
          <p:cNvSpPr/>
          <p:nvPr/>
        </p:nvSpPr>
        <p:spPr>
          <a:xfrm>
            <a:off x="457200" y="420624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機会損失</a:t>
            </a:r>
            <a:endParaRPr lang="en-US" sz="1600" dirty="0"/>
          </a:p>
        </p:txBody>
      </p:sp>
      <p:sp>
        <p:nvSpPr>
          <p:cNvPr id="17" name="Text 10"/>
          <p:cNvSpPr/>
          <p:nvPr/>
        </p:nvSpPr>
        <p:spPr>
          <a:xfrm>
            <a:off x="548640" y="45262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放置された案件、フォロー漏れによる失注</a:t>
            </a:r>
            <a:endParaRPr lang="en-US" sz="1200" dirty="0"/>
          </a:p>
        </p:txBody>
      </p:sp>
      <p:sp>
        <p:nvSpPr>
          <p:cNvPr id="18" name="Shape 11"/>
          <p:cNvSpPr/>
          <p:nvPr/>
        </p:nvSpPr>
        <p:spPr>
          <a:xfrm>
            <a:off x="3355848" y="4114800"/>
            <a:ext cx="2743200" cy="73152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9" name="Text 12"/>
          <p:cNvSpPr/>
          <p:nvPr/>
        </p:nvSpPr>
        <p:spPr>
          <a:xfrm>
            <a:off x="3355848" y="420624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成長の停滞</a:t>
            </a:r>
            <a:endParaRPr lang="en-US" sz="1600" dirty="0"/>
          </a:p>
        </p:txBody>
      </p:sp>
      <p:sp>
        <p:nvSpPr>
          <p:cNvPr id="20" name="Text 13"/>
          <p:cNvSpPr/>
          <p:nvPr/>
        </p:nvSpPr>
        <p:spPr>
          <a:xfrm>
            <a:off x="3447288" y="45262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営業力が個人に依存し、組織として強くなれない</a:t>
            </a:r>
            <a:endParaRPr lang="en-US" sz="1200" dirty="0"/>
          </a:p>
        </p:txBody>
      </p:sp>
      <p:sp>
        <p:nvSpPr>
          <p:cNvPr id="21" name="Shape 14"/>
          <p:cNvSpPr/>
          <p:nvPr/>
        </p:nvSpPr>
        <p:spPr>
          <a:xfrm>
            <a:off x="6254496" y="4114800"/>
            <a:ext cx="2743200" cy="73152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22" name="Text 15"/>
          <p:cNvSpPr/>
          <p:nvPr/>
        </p:nvSpPr>
        <p:spPr>
          <a:xfrm>
            <a:off x="6254496" y="420624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マネジメント不全</a:t>
            </a:r>
            <a:endParaRPr lang="en-US" sz="1600" dirty="0"/>
          </a:p>
        </p:txBody>
      </p:sp>
      <p:sp>
        <p:nvSpPr>
          <p:cNvPr id="23" name="Text 16"/>
          <p:cNvSpPr/>
          <p:nvPr/>
        </p:nvSpPr>
        <p:spPr>
          <a:xfrm>
            <a:off x="6345936" y="45262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データがないため、勘と経験だけの判断に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E293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3つの「見える化」で営業組織を変える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27432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4" name="Shape 2"/>
          <p:cNvSpPr/>
          <p:nvPr/>
        </p:nvSpPr>
        <p:spPr>
          <a:xfrm>
            <a:off x="548640" y="1280160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2801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①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88720" y="1325880"/>
            <a:ext cx="7498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2809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案件の見える化</a:t>
            </a:r>
            <a:endParaRPr lang="en-US" sz="22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0160" y="1737360"/>
            <a:ext cx="228600" cy="2286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00200" y="1737360"/>
            <a:ext cx="7086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全商談の進捗状況をリアルタイムで把握</a:t>
            </a:r>
            <a:endParaRPr lang="en-US" sz="14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" y="2057400"/>
            <a:ext cx="228600" cy="2286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600200" y="2057400"/>
            <a:ext cx="7086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どの案件が停滞しているか、一目で分かる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548640" y="2468880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2" name="Text 8"/>
          <p:cNvSpPr/>
          <p:nvPr/>
        </p:nvSpPr>
        <p:spPr>
          <a:xfrm>
            <a:off x="548640" y="24688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②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1188720" y="2514600"/>
            <a:ext cx="7498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2809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活動の見える化</a:t>
            </a:r>
            <a:endParaRPr lang="en-US" sz="2200" dirty="0"/>
          </a:p>
        </p:txBody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0" y="2926080"/>
            <a:ext cx="228600" cy="22860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600200" y="2926080"/>
            <a:ext cx="7086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各営業担当の活動量と成果を自動集計</a:t>
            </a:r>
            <a:endParaRPr lang="en-US" sz="140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0160" y="3246120"/>
            <a:ext cx="228600" cy="22860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600200" y="3246120"/>
            <a:ext cx="7086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メール・電話履歴を自動記録、報告書作成の手間ゼロ</a:t>
            </a:r>
            <a:endParaRPr lang="en-US" sz="1400" dirty="0"/>
          </a:p>
        </p:txBody>
      </p:sp>
      <p:sp>
        <p:nvSpPr>
          <p:cNvPr id="18" name="Shape 12"/>
          <p:cNvSpPr/>
          <p:nvPr/>
        </p:nvSpPr>
        <p:spPr>
          <a:xfrm>
            <a:off x="548640" y="3657600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9" name="Text 13"/>
          <p:cNvSpPr/>
          <p:nvPr/>
        </p:nvSpPr>
        <p:spPr>
          <a:xfrm>
            <a:off x="548640" y="36576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③</a:t>
            </a:r>
            <a:endParaRPr lang="en-US" sz="2400" dirty="0"/>
          </a:p>
        </p:txBody>
      </p:sp>
      <p:sp>
        <p:nvSpPr>
          <p:cNvPr id="20" name="Text 14"/>
          <p:cNvSpPr/>
          <p:nvPr/>
        </p:nvSpPr>
        <p:spPr>
          <a:xfrm>
            <a:off x="1188720" y="3703320"/>
            <a:ext cx="7498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2809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成果の見える化</a:t>
            </a:r>
            <a:endParaRPr lang="en-US" sz="2200" dirty="0"/>
          </a:p>
        </p:txBody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0160" y="4114800"/>
            <a:ext cx="228600" cy="22860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600200" y="4114800"/>
            <a:ext cx="7086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営業活動レポートを自動生成</a:t>
            </a:r>
            <a:endParaRPr lang="en-US" sz="1400" dirty="0"/>
          </a:p>
        </p:txBody>
      </p:sp>
      <p:pic>
        <p:nvPicPr>
          <p:cNvPr id="23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0160" y="4434840"/>
            <a:ext cx="228600" cy="22860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1600200" y="4434840"/>
            <a:ext cx="7086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データに基づいた戦略立案が可能に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E293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4つのコア機能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27432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280160"/>
            <a:ext cx="4206240" cy="137160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5" name="Shape 3"/>
          <p:cNvSpPr/>
          <p:nvPr/>
        </p:nvSpPr>
        <p:spPr>
          <a:xfrm>
            <a:off x="457200" y="1280160"/>
            <a:ext cx="73152" cy="1371600"/>
          </a:xfrm>
          <a:prstGeom prst="rect">
            <a:avLst/>
          </a:prstGeom>
          <a:solidFill>
            <a:srgbClr val="028090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150876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80160" y="141732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商談管理・進捗可視化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85800" y="201168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すべての商談をダッシュボードで一元管理。進捗状況を色分けして表示、停滞案件を即座に発見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937760" y="1280160"/>
            <a:ext cx="4206240" cy="137160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0" name="Shape 7"/>
          <p:cNvSpPr/>
          <p:nvPr/>
        </p:nvSpPr>
        <p:spPr>
          <a:xfrm>
            <a:off x="4937760" y="1280160"/>
            <a:ext cx="73152" cy="1371600"/>
          </a:xfrm>
          <a:prstGeom prst="rect">
            <a:avLst/>
          </a:prstGeom>
          <a:solidFill>
            <a:srgbClr val="028090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6360" y="1508760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760720" y="141732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顧客情報の一元管理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5166360" y="201168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企業情報、担当者情報、商談履歴をすべて一箇所に。どの営業担当でもアクセス可能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457200" y="2926080"/>
            <a:ext cx="4206240" cy="137160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5" name="Shape 11"/>
          <p:cNvSpPr/>
          <p:nvPr/>
        </p:nvSpPr>
        <p:spPr>
          <a:xfrm>
            <a:off x="457200" y="2926080"/>
            <a:ext cx="73152" cy="1371600"/>
          </a:xfrm>
          <a:prstGeom prst="rect">
            <a:avLst/>
          </a:prstGeom>
          <a:solidFill>
            <a:srgbClr val="028090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3154680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280160" y="306324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営業活動の自動レポート生成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685800" y="365760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日次・週次・月次レポートを自動作成。会議資料の準備時間をゼロに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4937760" y="2926080"/>
            <a:ext cx="4206240" cy="137160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20" name="Shape 15"/>
          <p:cNvSpPr/>
          <p:nvPr/>
        </p:nvSpPr>
        <p:spPr>
          <a:xfrm>
            <a:off x="4937760" y="2926080"/>
            <a:ext cx="73152" cy="1371600"/>
          </a:xfrm>
          <a:prstGeom prst="rect">
            <a:avLst/>
          </a:prstGeom>
          <a:solidFill>
            <a:srgbClr val="028090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6360" y="3154680"/>
            <a:ext cx="457200" cy="4572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760720" y="306324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メール・電話履歴の自動記録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5166360" y="365760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顧客とのやり取りを自動で記録。手動入力の手間なく、完全な活動履歴を保存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E293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導入効果：Before / After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27432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188720"/>
            <a:ext cx="4114800" cy="4572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18872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導入前（現状）</a:t>
            </a:r>
            <a:endParaRPr lang="en-US" sz="20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1828800"/>
            <a:ext cx="228600" cy="2286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05840" y="1828800"/>
            <a:ext cx="3383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週次営業会議の準備に各担当1時間</a:t>
            </a:r>
            <a:endParaRPr lang="en-US" sz="14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240280"/>
            <a:ext cx="228600" cy="2286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05840" y="2240280"/>
            <a:ext cx="3383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案件の進捗確認は個別ヒアリングのみ</a:t>
            </a:r>
            <a:endParaRPr lang="en-US" sz="14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651760"/>
            <a:ext cx="228600" cy="2286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05840" y="2651760"/>
            <a:ext cx="3383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顧客情報はExcelとメモ帳に分散</a:t>
            </a:r>
            <a:endParaRPr lang="en-US" sz="1400" dirty="0"/>
          </a:p>
        </p:txBody>
      </p:sp>
      <p:sp>
        <p:nvSpPr>
          <p:cNvPr id="12" name="Shape 7"/>
          <p:cNvSpPr/>
          <p:nvPr/>
        </p:nvSpPr>
        <p:spPr>
          <a:xfrm>
            <a:off x="4800600" y="1188720"/>
            <a:ext cx="4114800" cy="457200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13" name="Text 8"/>
          <p:cNvSpPr/>
          <p:nvPr/>
        </p:nvSpPr>
        <p:spPr>
          <a:xfrm>
            <a:off x="4800600" y="118872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導入後（3ヶ月）</a:t>
            </a:r>
            <a:endParaRPr lang="en-US" sz="20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3480" y="1828800"/>
            <a:ext cx="228600" cy="22860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349240" y="1828800"/>
            <a:ext cx="3383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営業会議の準備時間ゼロ（自動レポート）</a:t>
            </a:r>
            <a:endParaRPr lang="en-US" sz="14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3480" y="2240280"/>
            <a:ext cx="228600" cy="22860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5349240" y="2240280"/>
            <a:ext cx="3383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ダッシュボードで全案件を即座に把握</a:t>
            </a:r>
            <a:endParaRPr lang="en-US" sz="1400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3480" y="2651760"/>
            <a:ext cx="228600" cy="228600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5349240" y="2651760"/>
            <a:ext cx="3383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全顧客情報が一元管理され、誰でもアクセス可能</a:t>
            </a:r>
            <a:endParaRPr lang="en-US" sz="1400" dirty="0"/>
          </a:p>
        </p:txBody>
      </p:sp>
      <p:sp>
        <p:nvSpPr>
          <p:cNvPr id="20" name="Text 12"/>
          <p:cNvSpPr/>
          <p:nvPr/>
        </p:nvSpPr>
        <p:spPr>
          <a:xfrm>
            <a:off x="457200" y="3474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2809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期待される定量効果</a:t>
            </a:r>
            <a:endParaRPr lang="en-US" sz="2000" dirty="0"/>
          </a:p>
        </p:txBody>
      </p:sp>
      <p:sp>
        <p:nvSpPr>
          <p:cNvPr id="21" name="Shape 13"/>
          <p:cNvSpPr/>
          <p:nvPr/>
        </p:nvSpPr>
        <p:spPr>
          <a:xfrm>
            <a:off x="457200" y="3931920"/>
            <a:ext cx="2743200" cy="91440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22" name="Text 14"/>
          <p:cNvSpPr/>
          <p:nvPr/>
        </p:nvSpPr>
        <p:spPr>
          <a:xfrm>
            <a:off x="457200" y="40690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2809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80%削減</a:t>
            </a:r>
            <a:endParaRPr lang="en-US" sz="3200" dirty="0"/>
          </a:p>
        </p:txBody>
      </p:sp>
      <p:sp>
        <p:nvSpPr>
          <p:cNvPr id="23" name="Text 15"/>
          <p:cNvSpPr/>
          <p:nvPr/>
        </p:nvSpPr>
        <p:spPr>
          <a:xfrm>
            <a:off x="457200" y="4526280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営業活動の報告業務</a:t>
            </a:r>
            <a:endParaRPr lang="en-US" sz="1200" dirty="0"/>
          </a:p>
        </p:txBody>
      </p:sp>
      <p:sp>
        <p:nvSpPr>
          <p:cNvPr id="24" name="Shape 16"/>
          <p:cNvSpPr/>
          <p:nvPr/>
        </p:nvSpPr>
        <p:spPr>
          <a:xfrm>
            <a:off x="3355848" y="3931920"/>
            <a:ext cx="2743200" cy="91440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25" name="Text 17"/>
          <p:cNvSpPr/>
          <p:nvPr/>
        </p:nvSpPr>
        <p:spPr>
          <a:xfrm>
            <a:off x="3355848" y="40690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2809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90%削減</a:t>
            </a:r>
            <a:endParaRPr lang="en-US" sz="3200" dirty="0"/>
          </a:p>
        </p:txBody>
      </p:sp>
      <p:sp>
        <p:nvSpPr>
          <p:cNvPr id="26" name="Text 18"/>
          <p:cNvSpPr/>
          <p:nvPr/>
        </p:nvSpPr>
        <p:spPr>
          <a:xfrm>
            <a:off x="3355848" y="4526280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案件フォロー漏れ</a:t>
            </a:r>
            <a:endParaRPr lang="en-US" sz="1200" dirty="0"/>
          </a:p>
        </p:txBody>
      </p:sp>
      <p:sp>
        <p:nvSpPr>
          <p:cNvPr id="27" name="Shape 19"/>
          <p:cNvSpPr/>
          <p:nvPr/>
        </p:nvSpPr>
        <p:spPr>
          <a:xfrm>
            <a:off x="6254496" y="3931920"/>
            <a:ext cx="2743200" cy="91440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28" name="Text 20"/>
          <p:cNvSpPr/>
          <p:nvPr/>
        </p:nvSpPr>
        <p:spPr>
          <a:xfrm>
            <a:off x="6254496" y="40690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2809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70%削減</a:t>
            </a:r>
            <a:endParaRPr lang="en-US" sz="3200" dirty="0"/>
          </a:p>
        </p:txBody>
      </p:sp>
      <p:sp>
        <p:nvSpPr>
          <p:cNvPr id="29" name="Text 21"/>
          <p:cNvSpPr/>
          <p:nvPr/>
        </p:nvSpPr>
        <p:spPr>
          <a:xfrm>
            <a:off x="6254496" y="4526280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営業部長の案件把握時間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E293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導入リスクはゼロ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27432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2801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2809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誰でも、すぐに使える</a:t>
            </a:r>
            <a:endParaRPr lang="en-US" sz="2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1828800"/>
            <a:ext cx="274320" cy="2743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97280" y="1828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専門知識不要、直感的な操作画面</a:t>
            </a:r>
            <a:endParaRPr lang="en-US" sz="16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194560"/>
            <a:ext cx="274320" cy="27432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97280" y="21945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導入初日から使い始められる</a:t>
            </a:r>
            <a:endParaRPr lang="en-US" sz="16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560320"/>
            <a:ext cx="274320" cy="27432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97280" y="25603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既存のExcelデータも簡単インポート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457200" y="32004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2809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充実のサポート体制</a:t>
            </a:r>
            <a:endParaRPr lang="en-US" sz="2400" dirty="0"/>
          </a:p>
        </p:txBody>
      </p:sp>
      <p:sp>
        <p:nvSpPr>
          <p:cNvPr id="12" name="Shape 7"/>
          <p:cNvSpPr/>
          <p:nvPr/>
        </p:nvSpPr>
        <p:spPr>
          <a:xfrm>
            <a:off x="457200" y="3749040"/>
            <a:ext cx="2743200" cy="822960"/>
          </a:xfrm>
          <a:prstGeom prst="rect">
            <a:avLst/>
          </a:prstGeom>
          <a:solidFill>
            <a:srgbClr val="F8FAFC"/>
          </a:solidFill>
          <a:ln/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0" y="3886200"/>
            <a:ext cx="457200" cy="45720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48640" y="4434840"/>
            <a:ext cx="2560320" cy="91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導入時の初期設定サポート（無料）</a:t>
            </a:r>
            <a:endParaRPr lang="en-US" sz="1200" dirty="0"/>
          </a:p>
        </p:txBody>
      </p:sp>
      <p:sp>
        <p:nvSpPr>
          <p:cNvPr id="15" name="Shape 9"/>
          <p:cNvSpPr/>
          <p:nvPr/>
        </p:nvSpPr>
        <p:spPr>
          <a:xfrm>
            <a:off x="3355848" y="3749040"/>
            <a:ext cx="2743200" cy="822960"/>
          </a:xfrm>
          <a:prstGeom prst="rect">
            <a:avLst/>
          </a:prstGeom>
          <a:solidFill>
            <a:srgbClr val="F8FAFC"/>
          </a:solidFill>
          <a:ln/>
        </p:spPr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8848" y="3886200"/>
            <a:ext cx="457200" cy="45720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3447288" y="4434840"/>
            <a:ext cx="2560320" cy="91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メール・チャットでの問い合わせ対応</a:t>
            </a:r>
            <a:endParaRPr lang="en-US" sz="1200" dirty="0"/>
          </a:p>
        </p:txBody>
      </p:sp>
      <p:sp>
        <p:nvSpPr>
          <p:cNvPr id="18" name="Shape 11"/>
          <p:cNvSpPr/>
          <p:nvPr/>
        </p:nvSpPr>
        <p:spPr>
          <a:xfrm>
            <a:off x="6254496" y="3749040"/>
            <a:ext cx="2743200" cy="822960"/>
          </a:xfrm>
          <a:prstGeom prst="rect">
            <a:avLst/>
          </a:prstGeom>
          <a:solidFill>
            <a:srgbClr val="F8FAFC"/>
          </a:solidFill>
          <a:ln/>
        </p:spPr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7496" y="3886200"/>
            <a:ext cx="457200" cy="457200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6345936" y="4434840"/>
            <a:ext cx="2560320" cy="91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使い方マニュアル・動画完備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E293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シンプルで分かりやすい料金体系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27432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4" name="Shape 2"/>
          <p:cNvSpPr/>
          <p:nvPr/>
        </p:nvSpPr>
        <p:spPr>
          <a:xfrm>
            <a:off x="1828800" y="1371600"/>
            <a:ext cx="5486400" cy="228600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5" name="Shape 3"/>
          <p:cNvSpPr/>
          <p:nvPr/>
        </p:nvSpPr>
        <p:spPr>
          <a:xfrm>
            <a:off x="1828800" y="1371600"/>
            <a:ext cx="5486400" cy="54864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1828800" y="137160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月額プラン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828800" y="2103120"/>
            <a:ext cx="5486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400" b="1" dirty="0">
                <a:solidFill>
                  <a:srgbClr val="02809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980円</a:t>
            </a:r>
            <a:endParaRPr lang="en-US" sz="6400" dirty="0"/>
          </a:p>
        </p:txBody>
      </p:sp>
      <p:sp>
        <p:nvSpPr>
          <p:cNvPr id="8" name="Text 6"/>
          <p:cNvSpPr/>
          <p:nvPr/>
        </p:nvSpPr>
        <p:spPr>
          <a:xfrm>
            <a:off x="1828800" y="2743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/ユーザー・月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2286000" y="320040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初期費用：0円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2286000" y="352044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最低利用期間：なし（いつでも解約可能）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931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2809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御社の場合の試算（5ユーザー）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457200" y="4343400"/>
            <a:ext cx="4114800" cy="54864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3" name="Text 11"/>
          <p:cNvSpPr/>
          <p:nvPr/>
        </p:nvSpPr>
        <p:spPr>
          <a:xfrm>
            <a:off x="457200" y="4343400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月額：4,900円（980円 × 5名）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800600" y="4343400"/>
            <a:ext cx="4114800" cy="54864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5" name="Text 13"/>
          <p:cNvSpPr/>
          <p:nvPr/>
        </p:nvSpPr>
        <p:spPr>
          <a:xfrm>
            <a:off x="4800600" y="4343400"/>
            <a:ext cx="4114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年額：58,800円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E293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今日からできること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27432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280160"/>
            <a:ext cx="1188720" cy="4572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280160"/>
            <a:ext cx="1188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ステップ1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828800" y="132588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2809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14日間無料トライアル</a:t>
            </a:r>
            <a:endParaRPr lang="en-US" sz="20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28800" y="1783080"/>
            <a:ext cx="182880" cy="1828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103120" y="1783080"/>
            <a:ext cx="65836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今日のお申し込みで、明日から利用開始</a:t>
            </a:r>
            <a:endParaRPr lang="en-US" sz="13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2057400"/>
            <a:ext cx="182880" cy="1828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103120" y="2057400"/>
            <a:ext cx="65836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クレジットカード登録不要</a:t>
            </a:r>
            <a:endParaRPr lang="en-US" sz="13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2331720"/>
            <a:ext cx="182880" cy="18288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2103120" y="2331720"/>
            <a:ext cx="65836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トライアル期間中はすべての機能が使い放題</a:t>
            </a:r>
            <a:endParaRPr lang="en-US" sz="1300" dirty="0"/>
          </a:p>
        </p:txBody>
      </p:sp>
      <p:sp>
        <p:nvSpPr>
          <p:cNvPr id="13" name="Shape 8"/>
          <p:cNvSpPr/>
          <p:nvPr/>
        </p:nvSpPr>
        <p:spPr>
          <a:xfrm>
            <a:off x="457200" y="2468880"/>
            <a:ext cx="1188720" cy="4572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4" name="Text 9"/>
          <p:cNvSpPr/>
          <p:nvPr/>
        </p:nvSpPr>
        <p:spPr>
          <a:xfrm>
            <a:off x="457200" y="2468880"/>
            <a:ext cx="1188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ステップ2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1828800" y="251460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2809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効果検証（2週間）</a:t>
            </a:r>
            <a:endParaRPr lang="en-US" sz="200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0" y="2971800"/>
            <a:ext cx="182880" cy="18288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2103120" y="2971800"/>
            <a:ext cx="65836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実際の商談データを登録して効果を実感</a:t>
            </a:r>
            <a:endParaRPr lang="en-US" sz="1300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0" y="3246120"/>
            <a:ext cx="182880" cy="18288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2103120" y="3246120"/>
            <a:ext cx="65836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営業担当2-3名と一緒に使ってみる</a:t>
            </a:r>
            <a:endParaRPr lang="en-US" sz="1300" dirty="0"/>
          </a:p>
        </p:txBody>
      </p:sp>
      <p:pic>
        <p:nvPicPr>
          <p:cNvPr id="2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8800" y="3520440"/>
            <a:ext cx="182880" cy="182880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2103120" y="3520440"/>
            <a:ext cx="65836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ZOO Corporationがデモンストレーションでサポート</a:t>
            </a:r>
            <a:endParaRPr lang="en-US" sz="1300" dirty="0"/>
          </a:p>
        </p:txBody>
      </p:sp>
      <p:sp>
        <p:nvSpPr>
          <p:cNvPr id="22" name="Shape 14"/>
          <p:cNvSpPr/>
          <p:nvPr/>
        </p:nvSpPr>
        <p:spPr>
          <a:xfrm>
            <a:off x="457200" y="3657600"/>
            <a:ext cx="1188720" cy="4572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23" name="Text 15"/>
          <p:cNvSpPr/>
          <p:nvPr/>
        </p:nvSpPr>
        <p:spPr>
          <a:xfrm>
            <a:off x="457200" y="3657600"/>
            <a:ext cx="1188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ステップ3</a:t>
            </a:r>
            <a:endParaRPr lang="en-US" sz="1600" dirty="0"/>
          </a:p>
        </p:txBody>
      </p:sp>
      <p:sp>
        <p:nvSpPr>
          <p:cNvPr id="24" name="Text 16"/>
          <p:cNvSpPr/>
          <p:nvPr/>
        </p:nvSpPr>
        <p:spPr>
          <a:xfrm>
            <a:off x="1828800" y="370332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2809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本格導入（1ヶ月以内）</a:t>
            </a:r>
            <a:endParaRPr lang="en-US" sz="2000" dirty="0"/>
          </a:p>
        </p:txBody>
      </p:sp>
      <p:pic>
        <p:nvPicPr>
          <p:cNvPr id="25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8800" y="4160520"/>
            <a:ext cx="182880" cy="182880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2103120" y="4160520"/>
            <a:ext cx="65836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効果を実感いただけたら、5ユーザーで本契約</a:t>
            </a:r>
            <a:endParaRPr lang="en-US" sz="1300" dirty="0"/>
          </a:p>
        </p:txBody>
      </p:sp>
      <p:pic>
        <p:nvPicPr>
          <p:cNvPr id="27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28800" y="4434840"/>
            <a:ext cx="182880" cy="182880"/>
          </a:xfrm>
          <a:prstGeom prst="rect">
            <a:avLst/>
          </a:prstGeom>
        </p:spPr>
      </p:pic>
      <p:sp>
        <p:nvSpPr>
          <p:cNvPr id="28" name="Text 18"/>
          <p:cNvSpPr/>
          <p:nvPr/>
        </p:nvSpPr>
        <p:spPr>
          <a:xfrm>
            <a:off x="2103120" y="4434840"/>
            <a:ext cx="65836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全営業部門への展開も可能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TECHTECH Sales 営業提案資料</dc:title>
  <dc:subject>PptxGenJS Presentation</dc:subject>
  <dc:creator>ZOO Corporation</dc:creator>
  <cp:lastModifiedBy>ZOO Corporation</cp:lastModifiedBy>
  <cp:revision>1</cp:revision>
  <dcterms:created xsi:type="dcterms:W3CDTF">2026-02-03T04:15:14Z</dcterms:created>
  <dcterms:modified xsi:type="dcterms:W3CDTF">2026-02-03T04:15:14Z</dcterms:modified>
</cp:coreProperties>
</file>