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5B7A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109728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AIツール導入支援サービス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45B7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のご提案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士業事務所の業務効率化を、AIの力で実現します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457200" y="4572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業務効率化コンサルティング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士業事務所が抱える課題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2560320" cy="54864"/>
          </a:xfrm>
          <a:prstGeom prst="rect">
            <a:avLst/>
          </a:prstGeom>
          <a:solidFill>
            <a:srgbClr val="14919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60020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定型業務の負担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103120"/>
            <a:ext cx="21945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契約書作成、請求処理など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繰り返し作業に時間を取られる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91840" y="13716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91840" y="1371600"/>
            <a:ext cx="2560320" cy="54864"/>
          </a:xfrm>
          <a:prstGeom prst="rect">
            <a:avLst/>
          </a:prstGeom>
          <a:solidFill>
            <a:srgbClr val="14919B"/>
          </a:solidFill>
          <a:ln/>
        </p:spPr>
      </p:sp>
      <p:sp>
        <p:nvSpPr>
          <p:cNvPr id="10" name="Text 8"/>
          <p:cNvSpPr/>
          <p:nvPr/>
        </p:nvSpPr>
        <p:spPr>
          <a:xfrm>
            <a:off x="3474720" y="160020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人材不足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74720" y="2103120"/>
            <a:ext cx="21945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少人数での運営で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業務が属人化しがち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13716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371600"/>
            <a:ext cx="2560320" cy="54864"/>
          </a:xfrm>
          <a:prstGeom prst="rect">
            <a:avLst/>
          </a:prstGeom>
          <a:solidFill>
            <a:srgbClr val="14919B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160020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IT活用の遅れ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09360" y="2103120"/>
            <a:ext cx="21945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便利なツールはあるが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何を選べばいいか分からない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371600" y="4206240"/>
            <a:ext cx="6400800" cy="640080"/>
          </a:xfrm>
          <a:prstGeom prst="rect">
            <a:avLst/>
          </a:prstGeom>
          <a:solidFill>
            <a:srgbClr val="0D5C63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371600" y="42062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これらの課題、AIツールで解決できます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私たちがご提供するサービス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御社に最適なAIツールを選定し、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導入から定着まで一貫サポート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325880" y="2286000"/>
            <a:ext cx="822960" cy="822960"/>
          </a:xfrm>
          <a:prstGeom prst="ellipse">
            <a:avLst/>
          </a:prstGeom>
          <a:solidFill>
            <a:srgbClr val="14919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8760" y="246888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現状分析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36118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業務フローを可視化し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効率化ポイントを特定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160520" y="2286000"/>
            <a:ext cx="822960" cy="822960"/>
          </a:xfrm>
          <a:prstGeom prst="ellipse">
            <a:avLst/>
          </a:prstGeom>
          <a:solidFill>
            <a:srgbClr val="14919B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46888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38328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導入支援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383280" y="36118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最適なツールを選定し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設定・運用を代行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995160" y="2286000"/>
            <a:ext cx="822960" cy="822960"/>
          </a:xfrm>
          <a:prstGeom prst="ellipse">
            <a:avLst/>
          </a:prstGeom>
          <a:solidFill>
            <a:srgbClr val="14919B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246888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21792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継続サポート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6217920" y="36118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月次レビューで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活用度を最大化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731520" y="4434840"/>
            <a:ext cx="768096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4919B"/>
            </a:solidFill>
            <a:prstDash val="solid"/>
          </a:ln>
        </p:spPr>
      </p:sp>
      <p:sp>
        <p:nvSpPr>
          <p:cNvPr id="18" name="Text 13"/>
          <p:cNvSpPr/>
          <p:nvPr/>
        </p:nvSpPr>
        <p:spPr>
          <a:xfrm>
            <a:off x="731520" y="44348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対象ツール例：Claude / ChatGPT / Notion AI / freee / マネーフォワード など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具体的なサポート内容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280160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12344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業務ヒアリング・課題整理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3931920" y="1234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現在の業務フローを把握し、自動化・効率化できるポイントを洗い出します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731520" y="1828800"/>
            <a:ext cx="7680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01168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19659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ツール選定・導入設計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3931920" y="19659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御社の規模・予算・ITリテラシーに合わせて最適なツールをご提案します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731520" y="2560320"/>
            <a:ext cx="7680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43200"/>
            <a:ext cx="320040" cy="32004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188720" y="26974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初期設定・カスタマイズ</a:t>
            </a:r>
            <a:endParaRPr lang="en-US" sz="1500" dirty="0"/>
          </a:p>
        </p:txBody>
      </p:sp>
      <p:sp>
        <p:nvSpPr>
          <p:cNvPr id="14" name="Text 9"/>
          <p:cNvSpPr/>
          <p:nvPr/>
        </p:nvSpPr>
        <p:spPr>
          <a:xfrm>
            <a:off x="393192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ツールの初期設定から、業務に合わせたテンプレート作成まで代行します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731520" y="3291840"/>
            <a:ext cx="7680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474720"/>
            <a:ext cx="320040" cy="32004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188720" y="3429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スタッフ向けレクチャー</a:t>
            </a:r>
            <a:endParaRPr lang="en-US" sz="1500" dirty="0"/>
          </a:p>
        </p:txBody>
      </p:sp>
      <p:sp>
        <p:nvSpPr>
          <p:cNvPr id="18" name="Text 12"/>
          <p:cNvSpPr/>
          <p:nvPr/>
        </p:nvSpPr>
        <p:spPr>
          <a:xfrm>
            <a:off x="3931920" y="34290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スタッフ全員が使いこなせるよう、わかりやすく操作方法をお伝えします</a:t>
            </a:r>
            <a:endParaRPr lang="en-US" sz="1200" dirty="0"/>
          </a:p>
        </p:txBody>
      </p:sp>
      <p:sp>
        <p:nvSpPr>
          <p:cNvPr id="19" name="Shape 13"/>
          <p:cNvSpPr/>
          <p:nvPr/>
        </p:nvSpPr>
        <p:spPr>
          <a:xfrm>
            <a:off x="731520" y="4023360"/>
            <a:ext cx="7680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4206240"/>
            <a:ext cx="320040" cy="32004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188720" y="41605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月次レビュー・改善提案</a:t>
            </a:r>
            <a:endParaRPr lang="en-US" sz="1500" dirty="0"/>
          </a:p>
        </p:txBody>
      </p:sp>
      <p:sp>
        <p:nvSpPr>
          <p:cNvPr id="22" name="Text 15"/>
          <p:cNvSpPr/>
          <p:nvPr/>
        </p:nvSpPr>
        <p:spPr>
          <a:xfrm>
            <a:off x="3931920" y="41605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活用状況を確認し、さらなる効率化のアイデアをご提案します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料金プラン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234440"/>
            <a:ext cx="36576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234440"/>
            <a:ext cx="3657600" cy="914400"/>
          </a:xfrm>
          <a:prstGeom prst="rect">
            <a:avLst/>
          </a:prstGeom>
          <a:solidFill>
            <a:srgbClr val="14919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25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ライトプラン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月額 5万円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14400" y="2286000"/>
            <a:ext cx="3108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初期ヒアリング（1回）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ツール選定・導入支援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初期設定代行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メールサポート（月5件）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月次レポート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234440"/>
            <a:ext cx="36576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234440"/>
            <a:ext cx="3657600" cy="9144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325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スタンダードプラン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46320" y="1691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月額 8万円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120640" y="2286000"/>
            <a:ext cx="3108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初期ヒアリング（2回）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ツール選定・導入支援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初期設定・カスタマイズ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スタッフレクチャー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チャットサポート（無制限）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月次レビューMTG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※ 契約期間：3ヶ月〜 / 初期費用なし / ツール利用料は別途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導入ステップ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028700" y="1463040"/>
            <a:ext cx="640080" cy="640080"/>
          </a:xfrm>
          <a:prstGeom prst="ellipse">
            <a:avLst/>
          </a:prstGeom>
          <a:solidFill>
            <a:srgbClr val="0D5C63"/>
          </a:solidFill>
          <a:ln/>
        </p:spPr>
      </p:sp>
      <p:sp>
        <p:nvSpPr>
          <p:cNvPr id="5" name="Text 3"/>
          <p:cNvSpPr/>
          <p:nvPr/>
        </p:nvSpPr>
        <p:spPr>
          <a:xfrm>
            <a:off x="102870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714500" y="1783080"/>
            <a:ext cx="1417320" cy="0"/>
          </a:xfrm>
          <a:prstGeom prst="line">
            <a:avLst/>
          </a:prstGeom>
          <a:noFill/>
          <a:ln w="25400">
            <a:solidFill>
              <a:srgbClr val="14919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4340" y="22402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ヒアリング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4340" y="256032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業務内容と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課題を整理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08660" y="3246120"/>
            <a:ext cx="1280160" cy="320040"/>
          </a:xfrm>
          <a:prstGeom prst="rect">
            <a:avLst/>
          </a:prstGeom>
          <a:solidFill>
            <a:srgbClr val="45B7A0"/>
          </a:solidFill>
          <a:ln/>
        </p:spPr>
      </p:sp>
      <p:sp>
        <p:nvSpPr>
          <p:cNvPr id="10" name="Text 8"/>
          <p:cNvSpPr/>
          <p:nvPr/>
        </p:nvSpPr>
        <p:spPr>
          <a:xfrm>
            <a:off x="708660" y="32461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1週目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177540" y="1463040"/>
            <a:ext cx="640080" cy="640080"/>
          </a:xfrm>
          <a:prstGeom prst="ellipse">
            <a:avLst/>
          </a:prstGeom>
          <a:solidFill>
            <a:srgbClr val="0D5C63"/>
          </a:solidFill>
          <a:ln/>
        </p:spPr>
      </p:sp>
      <p:sp>
        <p:nvSpPr>
          <p:cNvPr id="12" name="Text 10"/>
          <p:cNvSpPr/>
          <p:nvPr/>
        </p:nvSpPr>
        <p:spPr>
          <a:xfrm>
            <a:off x="317754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863340" y="1783080"/>
            <a:ext cx="1417320" cy="0"/>
          </a:xfrm>
          <a:prstGeom prst="line">
            <a:avLst/>
          </a:prstGeom>
          <a:noFill/>
          <a:ln w="25400">
            <a:solidFill>
              <a:srgbClr val="14919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83180" y="22402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ご提案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583180" y="256032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最適なツールと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導入計画を策定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857500" y="3246120"/>
            <a:ext cx="1280160" cy="320040"/>
          </a:xfrm>
          <a:prstGeom prst="rect">
            <a:avLst/>
          </a:prstGeom>
          <a:solidFill>
            <a:srgbClr val="45B7A0"/>
          </a:solidFill>
          <a:ln/>
        </p:spPr>
      </p:sp>
      <p:sp>
        <p:nvSpPr>
          <p:cNvPr id="17" name="Text 15"/>
          <p:cNvSpPr/>
          <p:nvPr/>
        </p:nvSpPr>
        <p:spPr>
          <a:xfrm>
            <a:off x="2857500" y="32461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2週目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326380" y="1463040"/>
            <a:ext cx="640080" cy="640080"/>
          </a:xfrm>
          <a:prstGeom prst="ellipse">
            <a:avLst/>
          </a:prstGeom>
          <a:solidFill>
            <a:srgbClr val="0D5C63"/>
          </a:solidFill>
          <a:ln/>
        </p:spPr>
      </p:sp>
      <p:sp>
        <p:nvSpPr>
          <p:cNvPr id="19" name="Text 17"/>
          <p:cNvSpPr/>
          <p:nvPr/>
        </p:nvSpPr>
        <p:spPr>
          <a:xfrm>
            <a:off x="532638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6012180" y="1783080"/>
            <a:ext cx="1417320" cy="0"/>
          </a:xfrm>
          <a:prstGeom prst="line">
            <a:avLst/>
          </a:prstGeom>
          <a:noFill/>
          <a:ln w="25400">
            <a:solidFill>
              <a:srgbClr val="14919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32020" y="22402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732020" y="256032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設定・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カスタマイズ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006340" y="3246120"/>
            <a:ext cx="1280160" cy="320040"/>
          </a:xfrm>
          <a:prstGeom prst="rect">
            <a:avLst/>
          </a:prstGeom>
          <a:solidFill>
            <a:srgbClr val="45B7A0"/>
          </a:solidFill>
          <a:ln/>
        </p:spPr>
      </p:sp>
      <p:sp>
        <p:nvSpPr>
          <p:cNvPr id="24" name="Text 22"/>
          <p:cNvSpPr/>
          <p:nvPr/>
        </p:nvSpPr>
        <p:spPr>
          <a:xfrm>
            <a:off x="5006340" y="32461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3-4週目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475220" y="1463040"/>
            <a:ext cx="640080" cy="640080"/>
          </a:xfrm>
          <a:prstGeom prst="ellipse">
            <a:avLst/>
          </a:prstGeom>
          <a:solidFill>
            <a:srgbClr val="0D5C63"/>
          </a:solidFill>
          <a:ln/>
        </p:spPr>
      </p:sp>
      <p:sp>
        <p:nvSpPr>
          <p:cNvPr id="26" name="Text 24"/>
          <p:cNvSpPr/>
          <p:nvPr/>
        </p:nvSpPr>
        <p:spPr>
          <a:xfrm>
            <a:off x="7475220" y="1463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880860" y="22402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F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定着支援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880860" y="256032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レクチャーと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運用サポート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155180" y="3246120"/>
            <a:ext cx="1280160" cy="320040"/>
          </a:xfrm>
          <a:prstGeom prst="rect">
            <a:avLst/>
          </a:prstGeom>
          <a:solidFill>
            <a:srgbClr val="45B7A0"/>
          </a:solidFill>
          <a:ln/>
        </p:spPr>
      </p:sp>
      <p:sp>
        <p:nvSpPr>
          <p:cNvPr id="30" name="Text 28"/>
          <p:cNvSpPr/>
          <p:nvPr/>
        </p:nvSpPr>
        <p:spPr>
          <a:xfrm>
            <a:off x="7155180" y="32461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継続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1097280" y="3931920"/>
            <a:ext cx="694944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097280" y="3931920"/>
            <a:ext cx="73152" cy="914400"/>
          </a:xfrm>
          <a:prstGeom prst="rect">
            <a:avLst/>
          </a:prstGeom>
          <a:solidFill>
            <a:srgbClr val="45B7A0"/>
          </a:solidFill>
          <a:ln/>
        </p:spPr>
      </p:sp>
      <p:sp>
        <p:nvSpPr>
          <p:cNvPr id="33" name="Text 31"/>
          <p:cNvSpPr/>
          <p:nvPr/>
        </p:nvSpPr>
        <p:spPr>
          <a:xfrm>
            <a:off x="1371600" y="40233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5C6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ポイント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371600" y="43434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最短2週間で運用開始可能。スタッフ様の負担を最小限に抑えながら、着実に導入を進めます。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5B7A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91440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次のステップ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1828800" y="2743200"/>
            <a:ext cx="5486400" cy="118872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6" name="Text 3"/>
          <p:cNvSpPr/>
          <p:nvPr/>
        </p:nvSpPr>
        <p:spPr>
          <a:xfrm>
            <a:off x="1828800" y="2743200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30分の無料相談で、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御社の課題と解決策を一緒に整理しませんか？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114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ご興味をお持ちいただけましたら、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下記までお気軽にご連絡ください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業務効率化コンサルティング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AIツール導入支援サービスのご提案</dc:title>
  <dc:subject>PptxGenJS Presentation</dc:subject>
  <dc:creator>業務効率化コンサルティング</dc:creator>
  <cp:lastModifiedBy>業務効率化コンサルティング</cp:lastModifiedBy>
  <cp:revision>1</cp:revision>
  <dcterms:created xsi:type="dcterms:W3CDTF">2026-02-06T05:11:35Z</dcterms:created>
  <dcterms:modified xsi:type="dcterms:W3CDTF">2026-02-06T05:11:35Z</dcterms:modified>
</cp:coreProperties>
</file>