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notesMasterIdLst>
    <p:notesMasterId r:id="rId11"/>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slideLayout" Target="../slideLayouts/slideLayout1.xml"/><Relationship Id="rId7"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1629"/>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Shape 1"/>
          <p:cNvSpPr/>
          <p:nvPr/>
        </p:nvSpPr>
        <p:spPr>
          <a:xfrm>
            <a:off x="5943600" y="457200"/>
            <a:ext cx="2926080" cy="2926080"/>
          </a:xfrm>
          <a:prstGeom prst="rect">
            <a:avLst/>
          </a:prstGeom>
          <a:solidFill>
            <a:srgbClr val="3B82F6">
              <a:alpha val="10000"/>
            </a:srgbClr>
          </a:solidFill>
          <a:ln/>
        </p:spPr>
      </p:sp>
      <p:sp>
        <p:nvSpPr>
          <p:cNvPr id="4" name="Shape 2"/>
          <p:cNvSpPr/>
          <p:nvPr/>
        </p:nvSpPr>
        <p:spPr>
          <a:xfrm>
            <a:off x="6400800" y="914400"/>
            <a:ext cx="2286000" cy="2286000"/>
          </a:xfrm>
          <a:prstGeom prst="rect">
            <a:avLst/>
          </a:prstGeom>
          <a:solidFill>
            <a:srgbClr val="8B5CF6">
              <a:alpha val="10000"/>
            </a:srgbClr>
          </a:solidFill>
          <a:ln/>
        </p:spPr>
      </p:sp>
      <p:pic>
        <p:nvPicPr>
          <p:cNvPr id="5" name="Image 0" descr="preencoded.png">    </p:cNvPr>
          <p:cNvPicPr>
            <a:picLocks noChangeAspect="1"/>
          </p:cNvPicPr>
          <p:nvPr/>
        </p:nvPicPr>
        <p:blipFill>
          <a:blip r:embed="rId1"/>
          <a:stretch>
            <a:fillRect/>
          </a:stretch>
        </p:blipFill>
        <p:spPr>
          <a:xfrm>
            <a:off x="548640" y="731520"/>
            <a:ext cx="548640" cy="548640"/>
          </a:xfrm>
          <a:prstGeom prst="rect">
            <a:avLst/>
          </a:prstGeom>
        </p:spPr>
      </p:pic>
      <p:sp>
        <p:nvSpPr>
          <p:cNvPr id="6" name="Text 3"/>
          <p:cNvSpPr/>
          <p:nvPr/>
        </p:nvSpPr>
        <p:spPr>
          <a:xfrm>
            <a:off x="457200" y="1371600"/>
            <a:ext cx="5943600" cy="731520"/>
          </a:xfrm>
          <a:prstGeom prst="rect">
            <a:avLst/>
          </a:prstGeom>
          <a:noFill/>
          <a:ln/>
        </p:spPr>
        <p:txBody>
          <a:bodyPr wrap="square" lIns="0" tIns="0" rIns="0" bIns="0" rtlCol="0" anchor="ctr"/>
          <a:lstStyle/>
          <a:p>
            <a:pPr indent="0" marL="0">
              <a:buNone/>
            </a:pPr>
            <a:r>
              <a:rPr lang="en-US" sz="4000" b="1" dirty="0">
                <a:solidFill>
                  <a:srgbClr val="FFFFFF"/>
                </a:solidFill>
                <a:latin typeface="Trebuchet MS" pitchFamily="34" charset="0"/>
                <a:ea typeface="Trebuchet MS" pitchFamily="34" charset="-122"/>
                <a:cs typeface="Trebuchet MS" pitchFamily="34" charset="-120"/>
              </a:rPr>
              <a:t>2026年 AI業界</a:t>
            </a:r>
            <a:endParaRPr lang="en-US" sz="4000" dirty="0"/>
          </a:p>
        </p:txBody>
      </p:sp>
      <p:sp>
        <p:nvSpPr>
          <p:cNvPr id="7" name="Text 4"/>
          <p:cNvSpPr/>
          <p:nvPr/>
        </p:nvSpPr>
        <p:spPr>
          <a:xfrm>
            <a:off x="457200" y="2011680"/>
            <a:ext cx="5943600" cy="640080"/>
          </a:xfrm>
          <a:prstGeom prst="rect">
            <a:avLst/>
          </a:prstGeom>
          <a:noFill/>
          <a:ln/>
        </p:spPr>
        <p:txBody>
          <a:bodyPr wrap="square" lIns="0" tIns="0" rIns="0" bIns="0" rtlCol="0" anchor="ctr"/>
          <a:lstStyle/>
          <a:p>
            <a:pPr indent="0" marL="0">
              <a:buNone/>
            </a:pPr>
            <a:r>
              <a:rPr lang="en-US" sz="3200" b="1" dirty="0">
                <a:solidFill>
                  <a:srgbClr val="3B82F6"/>
                </a:solidFill>
                <a:latin typeface="Trebuchet MS" pitchFamily="34" charset="0"/>
                <a:ea typeface="Trebuchet MS" pitchFamily="34" charset="-122"/>
                <a:cs typeface="Trebuchet MS" pitchFamily="34" charset="-120"/>
              </a:rPr>
              <a:t>勢力図まるわかりガイド</a:t>
            </a:r>
            <a:endParaRPr lang="en-US" sz="3200" dirty="0"/>
          </a:p>
        </p:txBody>
      </p:sp>
      <p:sp>
        <p:nvSpPr>
          <p:cNvPr id="8" name="Text 5"/>
          <p:cNvSpPr/>
          <p:nvPr/>
        </p:nvSpPr>
        <p:spPr>
          <a:xfrm>
            <a:off x="457200" y="3017520"/>
            <a:ext cx="5486400" cy="457200"/>
          </a:xfrm>
          <a:prstGeom prst="rect">
            <a:avLst/>
          </a:prstGeom>
          <a:noFill/>
          <a:ln/>
        </p:spPr>
        <p:txBody>
          <a:bodyPr wrap="square" lIns="0" tIns="0" rIns="0" bIns="0" rtlCol="0" anchor="ctr"/>
          <a:lstStyle/>
          <a:p>
            <a:pPr indent="0" marL="0">
              <a:buNone/>
            </a:pPr>
            <a:r>
              <a:rPr lang="en-US" sz="1600" dirty="0">
                <a:solidFill>
                  <a:srgbClr val="94A3B8"/>
                </a:solidFill>
                <a:latin typeface="Calibri" pitchFamily="34" charset="0"/>
                <a:ea typeface="Calibri" pitchFamily="34" charset="-122"/>
                <a:cs typeface="Calibri" pitchFamily="34" charset="-120"/>
              </a:rPr>
              <a:t>AI初学者のための業界全体像</a:t>
            </a:r>
            <a:endParaRPr lang="en-US" sz="1600" dirty="0"/>
          </a:p>
        </p:txBody>
      </p:sp>
      <p:sp>
        <p:nvSpPr>
          <p:cNvPr id="9" name="Shape 6"/>
          <p:cNvSpPr/>
          <p:nvPr/>
        </p:nvSpPr>
        <p:spPr>
          <a:xfrm>
            <a:off x="457200" y="3840480"/>
            <a:ext cx="1645920" cy="36576"/>
          </a:xfrm>
          <a:prstGeom prst="rect">
            <a:avLst/>
          </a:prstGeom>
          <a:solidFill>
            <a:srgbClr val="3B82F6"/>
          </a:solidFill>
          <a:ln/>
        </p:spPr>
      </p:sp>
      <p:sp>
        <p:nvSpPr>
          <p:cNvPr id="10" name="Text 7"/>
          <p:cNvSpPr/>
          <p:nvPr/>
        </p:nvSpPr>
        <p:spPr>
          <a:xfrm>
            <a:off x="457200" y="4114800"/>
            <a:ext cx="3657600" cy="365760"/>
          </a:xfrm>
          <a:prstGeom prst="rect">
            <a:avLst/>
          </a:prstGeom>
          <a:noFill/>
          <a:ln/>
        </p:spPr>
        <p:txBody>
          <a:bodyPr wrap="square" lIns="0" tIns="0" rIns="0" bIns="0" rtlCol="0" anchor="ctr"/>
          <a:lstStyle/>
          <a:p>
            <a:pPr indent="0" marL="0">
              <a:buNone/>
            </a:pPr>
            <a:r>
              <a:rPr lang="en-US" sz="1400" dirty="0">
                <a:solidFill>
                  <a:srgbClr val="64748B"/>
                </a:solidFill>
                <a:latin typeface="Calibri" pitchFamily="34" charset="0"/>
                <a:ea typeface="Calibri" pitchFamily="34" charset="-122"/>
                <a:cs typeface="Calibri" pitchFamily="34" charset="-120"/>
              </a:rPr>
              <a:t>techtech.club</a:t>
            </a:r>
            <a:endParaRPr lang="en-US" sz="1400" dirty="0"/>
          </a:p>
        </p:txBody>
      </p:sp>
      <p:sp>
        <p:nvSpPr>
          <p:cNvPr id="11" name="Text 8"/>
          <p:cNvSpPr/>
          <p:nvPr/>
        </p:nvSpPr>
        <p:spPr>
          <a:xfrm>
            <a:off x="457200" y="4434840"/>
            <a:ext cx="3657600" cy="274320"/>
          </a:xfrm>
          <a:prstGeom prst="rect">
            <a:avLst/>
          </a:prstGeom>
          <a:noFill/>
          <a:ln/>
        </p:spPr>
        <p:txBody>
          <a:bodyPr wrap="square" lIns="0" tIns="0" rIns="0" bIns="0" rtlCol="0" anchor="ctr"/>
          <a:lstStyle/>
          <a:p>
            <a:pPr indent="0" marL="0">
              <a:buNone/>
            </a:pPr>
            <a:r>
              <a:rPr lang="en-US" sz="1100" dirty="0">
                <a:solidFill>
                  <a:srgbClr val="64748B"/>
                </a:solidFill>
                <a:latin typeface="Calibri" pitchFamily="34" charset="0"/>
                <a:ea typeface="Calibri" pitchFamily="34" charset="-122"/>
                <a:cs typeface="Calibri" pitchFamily="34" charset="-120"/>
              </a:rPr>
              <a:t>2026年2月</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F1629"/>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Text 1"/>
          <p:cNvSpPr/>
          <p:nvPr/>
        </p:nvSpPr>
        <p:spPr>
          <a:xfrm>
            <a:off x="457200" y="274320"/>
            <a:ext cx="8229600" cy="548640"/>
          </a:xfrm>
          <a:prstGeom prst="rect">
            <a:avLst/>
          </a:prstGeom>
          <a:noFill/>
          <a:ln/>
        </p:spPr>
        <p:txBody>
          <a:bodyPr wrap="square" lIns="0" tIns="0" rIns="0" bIns="0" rtlCol="0" anchor="ctr"/>
          <a:lstStyle/>
          <a:p>
            <a:pPr indent="0" marL="0">
              <a:buNone/>
            </a:pPr>
            <a:r>
              <a:rPr lang="en-US" sz="2800" b="1" dirty="0">
                <a:solidFill>
                  <a:srgbClr val="FFFFFF"/>
                </a:solidFill>
                <a:latin typeface="Trebuchet MS" pitchFamily="34" charset="0"/>
                <a:ea typeface="Trebuchet MS" pitchFamily="34" charset="-122"/>
                <a:cs typeface="Trebuchet MS" pitchFamily="34" charset="-120"/>
              </a:rPr>
              <a:t>2026年、AIは何が変わったのか？</a:t>
            </a:r>
            <a:endParaRPr lang="en-US" sz="2800" dirty="0"/>
          </a:p>
        </p:txBody>
      </p:sp>
      <p:sp>
        <p:nvSpPr>
          <p:cNvPr id="4" name="Text 2"/>
          <p:cNvSpPr/>
          <p:nvPr/>
        </p:nvSpPr>
        <p:spPr>
          <a:xfrm>
            <a:off x="457200" y="822960"/>
            <a:ext cx="8229600" cy="365760"/>
          </a:xfrm>
          <a:prstGeom prst="rect">
            <a:avLst/>
          </a:prstGeom>
          <a:noFill/>
          <a:ln/>
        </p:spPr>
        <p:txBody>
          <a:bodyPr wrap="square" lIns="0" tIns="0" rIns="0" bIns="0" rtlCol="0" anchor="ctr"/>
          <a:lstStyle/>
          <a:p>
            <a:pPr indent="0" marL="0">
              <a:buNone/>
            </a:pPr>
            <a:r>
              <a:rPr lang="en-US" sz="1300" dirty="0">
                <a:solidFill>
                  <a:srgbClr val="94A3B8"/>
                </a:solidFill>
                <a:latin typeface="Calibri" pitchFamily="34" charset="0"/>
                <a:ea typeface="Calibri" pitchFamily="34" charset="-122"/>
                <a:cs typeface="Calibri" pitchFamily="34" charset="-120"/>
              </a:rPr>
              <a:t>AIは「おしゃべり相手」から「自分で仕事をこなす労働力」へ進化しました</a:t>
            </a:r>
            <a:endParaRPr lang="en-US" sz="1300" dirty="0"/>
          </a:p>
        </p:txBody>
      </p:sp>
      <p:sp>
        <p:nvSpPr>
          <p:cNvPr id="5" name="Shape 3"/>
          <p:cNvSpPr/>
          <p:nvPr/>
        </p:nvSpPr>
        <p:spPr>
          <a:xfrm>
            <a:off x="640080" y="1554480"/>
            <a:ext cx="2377440" cy="2560320"/>
          </a:xfrm>
          <a:prstGeom prst="rect">
            <a:avLst/>
          </a:prstGeom>
          <a:solidFill>
            <a:srgbClr val="1A2340"/>
          </a:solidFill>
          <a:ln/>
          <a:effectLst>
            <a:outerShdw sx="100000" sy="100000" kx="0" ky="0" algn="bl" rotWithShape="0" blurRad="101600" dist="38100" dir="8100000">
              <a:srgbClr val="000000">
                <a:alpha val="25000"/>
              </a:srgbClr>
            </a:outerShdw>
          </a:effectLst>
        </p:spPr>
      </p:sp>
      <p:sp>
        <p:nvSpPr>
          <p:cNvPr id="6" name="Shape 4"/>
          <p:cNvSpPr/>
          <p:nvPr/>
        </p:nvSpPr>
        <p:spPr>
          <a:xfrm>
            <a:off x="640080" y="1554480"/>
            <a:ext cx="2377440" cy="54864"/>
          </a:xfrm>
          <a:prstGeom prst="rect">
            <a:avLst/>
          </a:prstGeom>
          <a:solidFill>
            <a:srgbClr val="06B6D4"/>
          </a:solidFill>
          <a:ln/>
        </p:spPr>
      </p:sp>
      <p:pic>
        <p:nvPicPr>
          <p:cNvPr id="7" name="Image 0" descr="preencoded.png">    </p:cNvPr>
          <p:cNvPicPr>
            <a:picLocks noChangeAspect="1"/>
          </p:cNvPicPr>
          <p:nvPr/>
        </p:nvPicPr>
        <p:blipFill>
          <a:blip r:embed="rId1"/>
          <a:stretch>
            <a:fillRect/>
          </a:stretch>
        </p:blipFill>
        <p:spPr>
          <a:xfrm>
            <a:off x="1463040" y="1828800"/>
            <a:ext cx="640080" cy="640080"/>
          </a:xfrm>
          <a:prstGeom prst="rect">
            <a:avLst/>
          </a:prstGeom>
        </p:spPr>
      </p:pic>
      <p:sp>
        <p:nvSpPr>
          <p:cNvPr id="8" name="Text 5"/>
          <p:cNvSpPr/>
          <p:nvPr/>
        </p:nvSpPr>
        <p:spPr>
          <a:xfrm>
            <a:off x="640080" y="2560320"/>
            <a:ext cx="2377440" cy="320040"/>
          </a:xfrm>
          <a:prstGeom prst="rect">
            <a:avLst/>
          </a:prstGeom>
          <a:noFill/>
          <a:ln/>
        </p:spPr>
        <p:txBody>
          <a:bodyPr wrap="square" lIns="0" tIns="0" rIns="0" bIns="0" rtlCol="0" anchor="ctr"/>
          <a:lstStyle/>
          <a:p>
            <a:pPr algn="ctr" indent="0" marL="0">
              <a:buNone/>
            </a:pPr>
            <a:r>
              <a:rPr lang="en-US" sz="1100" dirty="0">
                <a:solidFill>
                  <a:srgbClr val="06B6D4"/>
                </a:solidFill>
                <a:latin typeface="Calibri" pitchFamily="34" charset="0"/>
                <a:ea typeface="Calibri" pitchFamily="34" charset="-122"/>
                <a:cs typeface="Calibri" pitchFamily="34" charset="-120"/>
              </a:rPr>
              <a:t>2023-24年</a:t>
            </a:r>
            <a:endParaRPr lang="en-US" sz="1100" dirty="0"/>
          </a:p>
        </p:txBody>
      </p:sp>
      <p:sp>
        <p:nvSpPr>
          <p:cNvPr id="9" name="Text 6"/>
          <p:cNvSpPr/>
          <p:nvPr/>
        </p:nvSpPr>
        <p:spPr>
          <a:xfrm>
            <a:off x="640080" y="2834640"/>
            <a:ext cx="2377440" cy="365760"/>
          </a:xfrm>
          <a:prstGeom prst="rect">
            <a:avLst/>
          </a:prstGeom>
          <a:noFill/>
          <a:ln/>
        </p:spPr>
        <p:txBody>
          <a:bodyPr wrap="square" lIns="0" tIns="0" rIns="0" bIns="0" rtlCol="0" anchor="ctr"/>
          <a:lstStyle/>
          <a:p>
            <a:pPr algn="ctr" indent="0" marL="0">
              <a:buNone/>
            </a:pPr>
            <a:r>
              <a:rPr lang="en-US" sz="1800" b="1" dirty="0">
                <a:solidFill>
                  <a:srgbClr val="FFFFFF"/>
                </a:solidFill>
                <a:latin typeface="Trebuchet MS" pitchFamily="34" charset="0"/>
                <a:ea typeface="Trebuchet MS" pitchFamily="34" charset="-122"/>
                <a:cs typeface="Trebuchet MS" pitchFamily="34" charset="-120"/>
              </a:rPr>
              <a:t>対話の時代</a:t>
            </a:r>
            <a:endParaRPr lang="en-US" sz="1800" dirty="0"/>
          </a:p>
        </p:txBody>
      </p:sp>
      <p:sp>
        <p:nvSpPr>
          <p:cNvPr id="10" name="Text 7"/>
          <p:cNvSpPr/>
          <p:nvPr/>
        </p:nvSpPr>
        <p:spPr>
          <a:xfrm>
            <a:off x="822960" y="3246120"/>
            <a:ext cx="2011680" cy="731520"/>
          </a:xfrm>
          <a:prstGeom prst="rect">
            <a:avLst/>
          </a:prstGeom>
          <a:noFill/>
          <a:ln/>
        </p:spPr>
        <p:txBody>
          <a:bodyPr wrap="square" lIns="0" tIns="0" rIns="0" bIns="0" rtlCol="0" anchor="t"/>
          <a:lstStyle/>
          <a:p>
            <a:pPr algn="ctr" indent="0" marL="0">
              <a:buNone/>
            </a:pPr>
            <a:r>
              <a:rPr lang="en-US" sz="1200" dirty="0">
                <a:solidFill>
                  <a:srgbClr val="94A3B8"/>
                </a:solidFill>
                <a:latin typeface="Calibri" pitchFamily="34" charset="0"/>
                <a:ea typeface="Calibri" pitchFamily="34" charset="-122"/>
                <a:cs typeface="Calibri" pitchFamily="34" charset="-120"/>
              </a:rPr>
              <a:t>質問すると答えてくれる</a:t>
            </a:r>
            <a:endParaRPr lang="en-US" sz="1200" dirty="0"/>
          </a:p>
          <a:p>
            <a:pPr algn="ctr" indent="0" marL="0">
              <a:buNone/>
            </a:pPr>
            <a:r>
              <a:rPr lang="en-US" sz="1200" dirty="0">
                <a:solidFill>
                  <a:srgbClr val="94A3B8"/>
                </a:solidFill>
                <a:latin typeface="Calibri" pitchFamily="34" charset="0"/>
                <a:ea typeface="Calibri" pitchFamily="34" charset="-122"/>
                <a:cs typeface="Calibri" pitchFamily="34" charset="-120"/>
              </a:rPr>
              <a:t>チャットボット</a:t>
            </a:r>
            <a:endParaRPr lang="en-US" sz="1200" dirty="0"/>
          </a:p>
        </p:txBody>
      </p:sp>
      <p:pic>
        <p:nvPicPr>
          <p:cNvPr id="11" name="Image 1" descr="preencoded.png">    </p:cNvPr>
          <p:cNvPicPr>
            <a:picLocks noChangeAspect="1"/>
          </p:cNvPicPr>
          <p:nvPr/>
        </p:nvPicPr>
        <p:blipFill>
          <a:blip r:embed="rId2"/>
          <a:stretch>
            <a:fillRect/>
          </a:stretch>
        </p:blipFill>
        <p:spPr>
          <a:xfrm>
            <a:off x="3063240" y="2606040"/>
            <a:ext cx="228600" cy="228600"/>
          </a:xfrm>
          <a:prstGeom prst="rect">
            <a:avLst/>
          </a:prstGeom>
        </p:spPr>
      </p:pic>
      <p:sp>
        <p:nvSpPr>
          <p:cNvPr id="12" name="Shape 8"/>
          <p:cNvSpPr/>
          <p:nvPr/>
        </p:nvSpPr>
        <p:spPr>
          <a:xfrm>
            <a:off x="3337560" y="1554480"/>
            <a:ext cx="2377440" cy="2560320"/>
          </a:xfrm>
          <a:prstGeom prst="rect">
            <a:avLst/>
          </a:prstGeom>
          <a:solidFill>
            <a:srgbClr val="1A2340"/>
          </a:solidFill>
          <a:ln/>
          <a:effectLst>
            <a:outerShdw sx="100000" sy="100000" kx="0" ky="0" algn="bl" rotWithShape="0" blurRad="101600" dist="38100" dir="8100000">
              <a:srgbClr val="000000">
                <a:alpha val="25000"/>
              </a:srgbClr>
            </a:outerShdw>
          </a:effectLst>
        </p:spPr>
      </p:sp>
      <p:sp>
        <p:nvSpPr>
          <p:cNvPr id="13" name="Shape 9"/>
          <p:cNvSpPr/>
          <p:nvPr/>
        </p:nvSpPr>
        <p:spPr>
          <a:xfrm>
            <a:off x="3337560" y="1554480"/>
            <a:ext cx="2377440" cy="54864"/>
          </a:xfrm>
          <a:prstGeom prst="rect">
            <a:avLst/>
          </a:prstGeom>
          <a:solidFill>
            <a:srgbClr val="8B5CF6"/>
          </a:solidFill>
          <a:ln/>
        </p:spPr>
      </p:sp>
      <p:pic>
        <p:nvPicPr>
          <p:cNvPr id="14" name="Image 2" descr="preencoded.png">    </p:cNvPr>
          <p:cNvPicPr>
            <a:picLocks noChangeAspect="1"/>
          </p:cNvPicPr>
          <p:nvPr/>
        </p:nvPicPr>
        <p:blipFill>
          <a:blip r:embed="rId3"/>
          <a:stretch>
            <a:fillRect/>
          </a:stretch>
        </p:blipFill>
        <p:spPr>
          <a:xfrm>
            <a:off x="4160520" y="1828800"/>
            <a:ext cx="640080" cy="640080"/>
          </a:xfrm>
          <a:prstGeom prst="rect">
            <a:avLst/>
          </a:prstGeom>
        </p:spPr>
      </p:pic>
      <p:sp>
        <p:nvSpPr>
          <p:cNvPr id="15" name="Text 10"/>
          <p:cNvSpPr/>
          <p:nvPr/>
        </p:nvSpPr>
        <p:spPr>
          <a:xfrm>
            <a:off x="3337560" y="2560320"/>
            <a:ext cx="2377440" cy="320040"/>
          </a:xfrm>
          <a:prstGeom prst="rect">
            <a:avLst/>
          </a:prstGeom>
          <a:noFill/>
          <a:ln/>
        </p:spPr>
        <p:txBody>
          <a:bodyPr wrap="square" lIns="0" tIns="0" rIns="0" bIns="0" rtlCol="0" anchor="ctr"/>
          <a:lstStyle/>
          <a:p>
            <a:pPr algn="ctr" indent="0" marL="0">
              <a:buNone/>
            </a:pPr>
            <a:r>
              <a:rPr lang="en-US" sz="1100" dirty="0">
                <a:solidFill>
                  <a:srgbClr val="8B5CF6"/>
                </a:solidFill>
                <a:latin typeface="Calibri" pitchFamily="34" charset="0"/>
                <a:ea typeface="Calibri" pitchFamily="34" charset="-122"/>
                <a:cs typeface="Calibri" pitchFamily="34" charset="-120"/>
              </a:rPr>
              <a:t>2025年</a:t>
            </a:r>
            <a:endParaRPr lang="en-US" sz="1100" dirty="0"/>
          </a:p>
        </p:txBody>
      </p:sp>
      <p:sp>
        <p:nvSpPr>
          <p:cNvPr id="16" name="Text 11"/>
          <p:cNvSpPr/>
          <p:nvPr/>
        </p:nvSpPr>
        <p:spPr>
          <a:xfrm>
            <a:off x="3337560" y="2834640"/>
            <a:ext cx="2377440" cy="365760"/>
          </a:xfrm>
          <a:prstGeom prst="rect">
            <a:avLst/>
          </a:prstGeom>
          <a:noFill/>
          <a:ln/>
        </p:spPr>
        <p:txBody>
          <a:bodyPr wrap="square" lIns="0" tIns="0" rIns="0" bIns="0" rtlCol="0" anchor="ctr"/>
          <a:lstStyle/>
          <a:p>
            <a:pPr algn="ctr" indent="0" marL="0">
              <a:buNone/>
            </a:pPr>
            <a:r>
              <a:rPr lang="en-US" sz="1800" b="1" dirty="0">
                <a:solidFill>
                  <a:srgbClr val="FFFFFF"/>
                </a:solidFill>
                <a:latin typeface="Trebuchet MS" pitchFamily="34" charset="0"/>
                <a:ea typeface="Trebuchet MS" pitchFamily="34" charset="-122"/>
                <a:cs typeface="Trebuchet MS" pitchFamily="34" charset="-120"/>
              </a:rPr>
              <a:t>推論の時代</a:t>
            </a:r>
            <a:endParaRPr lang="en-US" sz="1800" dirty="0"/>
          </a:p>
        </p:txBody>
      </p:sp>
      <p:sp>
        <p:nvSpPr>
          <p:cNvPr id="17" name="Text 12"/>
          <p:cNvSpPr/>
          <p:nvPr/>
        </p:nvSpPr>
        <p:spPr>
          <a:xfrm>
            <a:off x="3520440" y="3246120"/>
            <a:ext cx="2011680" cy="731520"/>
          </a:xfrm>
          <a:prstGeom prst="rect">
            <a:avLst/>
          </a:prstGeom>
          <a:noFill/>
          <a:ln/>
        </p:spPr>
        <p:txBody>
          <a:bodyPr wrap="square" lIns="0" tIns="0" rIns="0" bIns="0" rtlCol="0" anchor="t"/>
          <a:lstStyle/>
          <a:p>
            <a:pPr algn="ctr" indent="0" marL="0">
              <a:buNone/>
            </a:pPr>
            <a:r>
              <a:rPr lang="en-US" sz="1200" dirty="0">
                <a:solidFill>
                  <a:srgbClr val="94A3B8"/>
                </a:solidFill>
                <a:latin typeface="Calibri" pitchFamily="34" charset="0"/>
                <a:ea typeface="Calibri" pitchFamily="34" charset="-122"/>
                <a:cs typeface="Calibri" pitchFamily="34" charset="-120"/>
              </a:rPr>
              <a:t>複雑な問題を</a:t>
            </a:r>
            <a:endParaRPr lang="en-US" sz="1200" dirty="0"/>
          </a:p>
          <a:p>
            <a:pPr algn="ctr" indent="0" marL="0">
              <a:buNone/>
            </a:pPr>
            <a:r>
              <a:rPr lang="en-US" sz="1200" dirty="0">
                <a:solidFill>
                  <a:srgbClr val="94A3B8"/>
                </a:solidFill>
                <a:latin typeface="Calibri" pitchFamily="34" charset="0"/>
                <a:ea typeface="Calibri" pitchFamily="34" charset="-122"/>
                <a:cs typeface="Calibri" pitchFamily="34" charset="-120"/>
              </a:rPr>
              <a:t>論理的に考えるAI</a:t>
            </a:r>
            <a:endParaRPr lang="en-US" sz="1200" dirty="0"/>
          </a:p>
        </p:txBody>
      </p:sp>
      <p:pic>
        <p:nvPicPr>
          <p:cNvPr id="18" name="Image 3" descr="preencoded.png">    </p:cNvPr>
          <p:cNvPicPr>
            <a:picLocks noChangeAspect="1"/>
          </p:cNvPicPr>
          <p:nvPr/>
        </p:nvPicPr>
        <p:blipFill>
          <a:blip r:embed="rId4"/>
          <a:stretch>
            <a:fillRect/>
          </a:stretch>
        </p:blipFill>
        <p:spPr>
          <a:xfrm>
            <a:off x="5760720" y="2606040"/>
            <a:ext cx="228600" cy="228600"/>
          </a:xfrm>
          <a:prstGeom prst="rect">
            <a:avLst/>
          </a:prstGeom>
        </p:spPr>
      </p:pic>
      <p:sp>
        <p:nvSpPr>
          <p:cNvPr id="19" name="Shape 13"/>
          <p:cNvSpPr/>
          <p:nvPr/>
        </p:nvSpPr>
        <p:spPr>
          <a:xfrm>
            <a:off x="6035040" y="1554480"/>
            <a:ext cx="2377440" cy="2560320"/>
          </a:xfrm>
          <a:prstGeom prst="rect">
            <a:avLst/>
          </a:prstGeom>
          <a:solidFill>
            <a:srgbClr val="1A2340"/>
          </a:solidFill>
          <a:ln/>
          <a:effectLst>
            <a:outerShdw sx="100000" sy="100000" kx="0" ky="0" algn="bl" rotWithShape="0" blurRad="101600" dist="38100" dir="8100000">
              <a:srgbClr val="000000">
                <a:alpha val="25000"/>
              </a:srgbClr>
            </a:outerShdw>
          </a:effectLst>
        </p:spPr>
      </p:sp>
      <p:sp>
        <p:nvSpPr>
          <p:cNvPr id="20" name="Shape 14"/>
          <p:cNvSpPr/>
          <p:nvPr/>
        </p:nvSpPr>
        <p:spPr>
          <a:xfrm>
            <a:off x="6035040" y="1554480"/>
            <a:ext cx="2377440" cy="54864"/>
          </a:xfrm>
          <a:prstGeom prst="rect">
            <a:avLst/>
          </a:prstGeom>
          <a:solidFill>
            <a:srgbClr val="10B981"/>
          </a:solidFill>
          <a:ln/>
        </p:spPr>
      </p:sp>
      <p:pic>
        <p:nvPicPr>
          <p:cNvPr id="21" name="Image 4" descr="preencoded.png">    </p:cNvPr>
          <p:cNvPicPr>
            <a:picLocks noChangeAspect="1"/>
          </p:cNvPicPr>
          <p:nvPr/>
        </p:nvPicPr>
        <p:blipFill>
          <a:blip r:embed="rId5"/>
          <a:stretch>
            <a:fillRect/>
          </a:stretch>
        </p:blipFill>
        <p:spPr>
          <a:xfrm>
            <a:off x="6858000" y="1828800"/>
            <a:ext cx="640080" cy="640080"/>
          </a:xfrm>
          <a:prstGeom prst="rect">
            <a:avLst/>
          </a:prstGeom>
        </p:spPr>
      </p:pic>
      <p:sp>
        <p:nvSpPr>
          <p:cNvPr id="22" name="Text 15"/>
          <p:cNvSpPr/>
          <p:nvPr/>
        </p:nvSpPr>
        <p:spPr>
          <a:xfrm>
            <a:off x="6035040" y="2560320"/>
            <a:ext cx="2377440" cy="320040"/>
          </a:xfrm>
          <a:prstGeom prst="rect">
            <a:avLst/>
          </a:prstGeom>
          <a:noFill/>
          <a:ln/>
        </p:spPr>
        <p:txBody>
          <a:bodyPr wrap="square" lIns="0" tIns="0" rIns="0" bIns="0" rtlCol="0" anchor="ctr"/>
          <a:lstStyle/>
          <a:p>
            <a:pPr algn="ctr" indent="0" marL="0">
              <a:buNone/>
            </a:pPr>
            <a:r>
              <a:rPr lang="en-US" sz="1100" dirty="0">
                <a:solidFill>
                  <a:srgbClr val="10B981"/>
                </a:solidFill>
                <a:latin typeface="Calibri" pitchFamily="34" charset="0"/>
                <a:ea typeface="Calibri" pitchFamily="34" charset="-122"/>
                <a:cs typeface="Calibri" pitchFamily="34" charset="-120"/>
              </a:rPr>
              <a:t>2026年</a:t>
            </a:r>
            <a:endParaRPr lang="en-US" sz="1100" dirty="0"/>
          </a:p>
        </p:txBody>
      </p:sp>
      <p:sp>
        <p:nvSpPr>
          <p:cNvPr id="23" name="Text 16"/>
          <p:cNvSpPr/>
          <p:nvPr/>
        </p:nvSpPr>
        <p:spPr>
          <a:xfrm>
            <a:off x="6035040" y="2834640"/>
            <a:ext cx="2377440" cy="365760"/>
          </a:xfrm>
          <a:prstGeom prst="rect">
            <a:avLst/>
          </a:prstGeom>
          <a:noFill/>
          <a:ln/>
        </p:spPr>
        <p:txBody>
          <a:bodyPr wrap="square" lIns="0" tIns="0" rIns="0" bIns="0" rtlCol="0" anchor="ctr"/>
          <a:lstStyle/>
          <a:p>
            <a:pPr algn="ctr" indent="0" marL="0">
              <a:buNone/>
            </a:pPr>
            <a:r>
              <a:rPr lang="en-US" sz="1800" b="1" dirty="0">
                <a:solidFill>
                  <a:srgbClr val="FFFFFF"/>
                </a:solidFill>
                <a:latin typeface="Trebuchet MS" pitchFamily="34" charset="0"/>
                <a:ea typeface="Trebuchet MS" pitchFamily="34" charset="-122"/>
                <a:cs typeface="Trebuchet MS" pitchFamily="34" charset="-120"/>
              </a:rPr>
              <a:t>行動の時代</a:t>
            </a:r>
            <a:endParaRPr lang="en-US" sz="1800" dirty="0"/>
          </a:p>
        </p:txBody>
      </p:sp>
      <p:sp>
        <p:nvSpPr>
          <p:cNvPr id="24" name="Text 17"/>
          <p:cNvSpPr/>
          <p:nvPr/>
        </p:nvSpPr>
        <p:spPr>
          <a:xfrm>
            <a:off x="6217920" y="3246120"/>
            <a:ext cx="2011680" cy="731520"/>
          </a:xfrm>
          <a:prstGeom prst="rect">
            <a:avLst/>
          </a:prstGeom>
          <a:noFill/>
          <a:ln/>
        </p:spPr>
        <p:txBody>
          <a:bodyPr wrap="square" lIns="0" tIns="0" rIns="0" bIns="0" rtlCol="0" anchor="t"/>
          <a:lstStyle/>
          <a:p>
            <a:pPr algn="ctr" indent="0" marL="0">
              <a:buNone/>
            </a:pPr>
            <a:r>
              <a:rPr lang="en-US" sz="1200" dirty="0">
                <a:solidFill>
                  <a:srgbClr val="94A3B8"/>
                </a:solidFill>
                <a:latin typeface="Calibri" pitchFamily="34" charset="0"/>
                <a:ea typeface="Calibri" pitchFamily="34" charset="-122"/>
                <a:cs typeface="Calibri" pitchFamily="34" charset="-120"/>
              </a:rPr>
              <a:t>自分で判断して</a:t>
            </a:r>
            <a:endParaRPr lang="en-US" sz="1200" dirty="0"/>
          </a:p>
          <a:p>
            <a:pPr algn="ctr" indent="0" marL="0">
              <a:buNone/>
            </a:pPr>
            <a:r>
              <a:rPr lang="en-US" sz="1200" dirty="0">
                <a:solidFill>
                  <a:srgbClr val="94A3B8"/>
                </a:solidFill>
                <a:latin typeface="Calibri" pitchFamily="34" charset="0"/>
                <a:ea typeface="Calibri" pitchFamily="34" charset="-122"/>
                <a:cs typeface="Calibri" pitchFamily="34" charset="-120"/>
              </a:rPr>
              <a:t>仕事を完結させるAI</a:t>
            </a:r>
            <a:endParaRPr lang="en-US" sz="1200" dirty="0"/>
          </a:p>
        </p:txBody>
      </p:sp>
      <p:sp>
        <p:nvSpPr>
          <p:cNvPr id="25" name="Shape 18"/>
          <p:cNvSpPr/>
          <p:nvPr/>
        </p:nvSpPr>
        <p:spPr>
          <a:xfrm>
            <a:off x="640080" y="4251960"/>
            <a:ext cx="7863840" cy="45720"/>
          </a:xfrm>
          <a:prstGeom prst="rect">
            <a:avLst/>
          </a:prstGeom>
          <a:solidFill>
            <a:srgbClr val="3B82F6">
              <a:alpha val="40000"/>
            </a:srgbClr>
          </a:solidFill>
          <a:ln/>
        </p:spPr>
      </p:sp>
      <p:sp>
        <p:nvSpPr>
          <p:cNvPr id="26" name="Text 19"/>
          <p:cNvSpPr/>
          <p:nvPr/>
        </p:nvSpPr>
        <p:spPr>
          <a:xfrm>
            <a:off x="457200" y="4709160"/>
            <a:ext cx="6858000" cy="320040"/>
          </a:xfrm>
          <a:prstGeom prst="rect">
            <a:avLst/>
          </a:prstGeom>
          <a:noFill/>
          <a:ln/>
        </p:spPr>
        <p:txBody>
          <a:bodyPr wrap="square" rtlCol="0" anchor="ctr"/>
          <a:lstStyle/>
          <a:p>
            <a:pPr algn="l" indent="0" marL="0">
              <a:buNone/>
            </a:pPr>
            <a:r>
              <a:rPr lang="en-US" sz="800" dirty="0">
                <a:solidFill>
                  <a:srgbClr val="64748B"/>
                </a:solidFill>
                <a:latin typeface="Calibri" pitchFamily="34" charset="0"/>
                <a:ea typeface="Calibri" pitchFamily="34" charset="-122"/>
                <a:cs typeface="Calibri" pitchFamily="34" charset="-120"/>
              </a:rPr>
              <a:t>techtech.club  |  2026年 AI業界 勢力図まるわかりガイド</a:t>
            </a:r>
            <a:endParaRPr lang="en-US" sz="800" dirty="0"/>
          </a:p>
        </p:txBody>
      </p:sp>
      <p:sp>
        <p:nvSpPr>
          <p:cNvPr id="27" name="Text 20"/>
          <p:cNvSpPr/>
          <p:nvPr/>
        </p:nvSpPr>
        <p:spPr>
          <a:xfrm>
            <a:off x="7772400" y="4709160"/>
            <a:ext cx="914400" cy="320040"/>
          </a:xfrm>
          <a:prstGeom prst="rect">
            <a:avLst/>
          </a:prstGeom>
          <a:noFill/>
          <a:ln/>
        </p:spPr>
        <p:txBody>
          <a:bodyPr wrap="square" rtlCol="0" anchor="ctr"/>
          <a:lstStyle/>
          <a:p>
            <a:pPr algn="r" indent="0" marL="0">
              <a:buNone/>
            </a:pPr>
            <a:r>
              <a:rPr lang="en-US" sz="800" dirty="0">
                <a:solidFill>
                  <a:srgbClr val="64748B"/>
                </a:solidFill>
                <a:latin typeface="Calibri" pitchFamily="34" charset="0"/>
                <a:ea typeface="Calibri" pitchFamily="34" charset="-122"/>
                <a:cs typeface="Calibri" pitchFamily="34" charset="-120"/>
              </a:rPr>
              <a:t>2 / 9</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F1629"/>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Text 1"/>
          <p:cNvSpPr/>
          <p:nvPr/>
        </p:nvSpPr>
        <p:spPr>
          <a:xfrm>
            <a:off x="457200" y="228600"/>
            <a:ext cx="5486400" cy="502920"/>
          </a:xfrm>
          <a:prstGeom prst="rect">
            <a:avLst/>
          </a:prstGeom>
          <a:noFill/>
          <a:ln/>
        </p:spPr>
        <p:txBody>
          <a:bodyPr wrap="square" lIns="0" tIns="0" rIns="0" bIns="0" rtlCol="0" anchor="ctr"/>
          <a:lstStyle/>
          <a:p>
            <a:pPr indent="0" marL="0">
              <a:buNone/>
            </a:pPr>
            <a:r>
              <a:rPr lang="en-US" sz="2600" b="1" dirty="0">
                <a:solidFill>
                  <a:srgbClr val="FFFFFF"/>
                </a:solidFill>
                <a:latin typeface="Trebuchet MS" pitchFamily="34" charset="0"/>
                <a:ea typeface="Trebuchet MS" pitchFamily="34" charset="-122"/>
                <a:cs typeface="Trebuchet MS" pitchFamily="34" charset="-120"/>
              </a:rPr>
              <a:t>AI業界カオスマップ 2026</a:t>
            </a:r>
            <a:endParaRPr lang="en-US" sz="2600" dirty="0"/>
          </a:p>
        </p:txBody>
      </p:sp>
      <p:sp>
        <p:nvSpPr>
          <p:cNvPr id="4" name="Text 2"/>
          <p:cNvSpPr/>
          <p:nvPr/>
        </p:nvSpPr>
        <p:spPr>
          <a:xfrm>
            <a:off x="457200" y="685800"/>
            <a:ext cx="5486400" cy="274320"/>
          </a:xfrm>
          <a:prstGeom prst="rect">
            <a:avLst/>
          </a:prstGeom>
          <a:noFill/>
          <a:ln/>
        </p:spPr>
        <p:txBody>
          <a:bodyPr wrap="square" lIns="0" tIns="0" rIns="0" bIns="0" rtlCol="0" anchor="ctr"/>
          <a:lstStyle/>
          <a:p>
            <a:pPr indent="0" marL="0">
              <a:buNone/>
            </a:pPr>
            <a:r>
              <a:rPr lang="en-US" sz="1200" dirty="0">
                <a:solidFill>
                  <a:srgbClr val="94A3B8"/>
                </a:solidFill>
                <a:latin typeface="Calibri" pitchFamily="34" charset="0"/>
                <a:ea typeface="Calibri" pitchFamily="34" charset="-122"/>
                <a:cs typeface="Calibri" pitchFamily="34" charset="-120"/>
              </a:rPr>
              <a:t>主要プレイヤーの勢力配置</a:t>
            </a:r>
            <a:endParaRPr lang="en-US" sz="1200" dirty="0"/>
          </a:p>
        </p:txBody>
      </p:sp>
      <p:sp>
        <p:nvSpPr>
          <p:cNvPr id="5" name="Shape 3"/>
          <p:cNvSpPr/>
          <p:nvPr/>
        </p:nvSpPr>
        <p:spPr>
          <a:xfrm>
            <a:off x="274320" y="1097280"/>
            <a:ext cx="4206240" cy="1554480"/>
          </a:xfrm>
          <a:prstGeom prst="rect">
            <a:avLst/>
          </a:prstGeom>
          <a:solidFill>
            <a:srgbClr val="1A2340"/>
          </a:solidFill>
          <a:ln/>
          <a:effectLst>
            <a:outerShdw sx="100000" sy="100000" kx="0" ky="0" algn="bl" rotWithShape="0" blurRad="101600" dist="38100" dir="8100000">
              <a:srgbClr val="000000">
                <a:alpha val="25000"/>
              </a:srgbClr>
            </a:outerShdw>
          </a:effectLst>
        </p:spPr>
      </p:sp>
      <p:sp>
        <p:nvSpPr>
          <p:cNvPr id="6" name="Shape 4"/>
          <p:cNvSpPr/>
          <p:nvPr/>
        </p:nvSpPr>
        <p:spPr>
          <a:xfrm>
            <a:off x="274320" y="1097280"/>
            <a:ext cx="64008" cy="1554480"/>
          </a:xfrm>
          <a:prstGeom prst="rect">
            <a:avLst/>
          </a:prstGeom>
          <a:solidFill>
            <a:srgbClr val="3B82F6"/>
          </a:solidFill>
          <a:ln/>
        </p:spPr>
      </p:sp>
      <p:sp>
        <p:nvSpPr>
          <p:cNvPr id="7" name="Text 5"/>
          <p:cNvSpPr/>
          <p:nvPr/>
        </p:nvSpPr>
        <p:spPr>
          <a:xfrm>
            <a:off x="457200" y="1188720"/>
            <a:ext cx="3840480" cy="320040"/>
          </a:xfrm>
          <a:prstGeom prst="rect">
            <a:avLst/>
          </a:prstGeom>
          <a:noFill/>
          <a:ln/>
        </p:spPr>
        <p:txBody>
          <a:bodyPr wrap="square" lIns="0" tIns="0" rIns="0" bIns="0" rtlCol="0" anchor="ctr"/>
          <a:lstStyle/>
          <a:p>
            <a:pPr indent="0" marL="0">
              <a:buNone/>
            </a:pPr>
            <a:r>
              <a:rPr lang="en-US" sz="1400" b="1" dirty="0">
                <a:solidFill>
                  <a:srgbClr val="3B82F6"/>
                </a:solidFill>
                <a:latin typeface="Trebuchet MS" pitchFamily="34" charset="0"/>
                <a:ea typeface="Trebuchet MS" pitchFamily="34" charset="-122"/>
                <a:cs typeface="Trebuchet MS" pitchFamily="34" charset="-120"/>
              </a:rPr>
              <a:t>米国クローズドモデル</a:t>
            </a:r>
            <a:endParaRPr lang="en-US" sz="1400" dirty="0"/>
          </a:p>
        </p:txBody>
      </p:sp>
      <p:sp>
        <p:nvSpPr>
          <p:cNvPr id="8" name="Text 6"/>
          <p:cNvSpPr/>
          <p:nvPr/>
        </p:nvSpPr>
        <p:spPr>
          <a:xfrm>
            <a:off x="457200" y="1508760"/>
            <a:ext cx="2560320" cy="1005840"/>
          </a:xfrm>
          <a:prstGeom prst="rect">
            <a:avLst/>
          </a:prstGeom>
          <a:noFill/>
          <a:ln/>
        </p:spPr>
        <p:txBody>
          <a:bodyPr wrap="square" lIns="0" tIns="0" rIns="0" bIns="0" rtlCol="0" anchor="ctr"/>
          <a:lstStyle/>
          <a:p>
            <a:pPr indent="0" marL="0">
              <a:lnSpc>
                <a:spcPct val="130000"/>
              </a:lnSpc>
              <a:buNone/>
            </a:pPr>
            <a:r>
              <a:rPr lang="en-US" sz="1100" dirty="0">
                <a:solidFill>
                  <a:srgbClr val="FFFFFF"/>
                </a:solidFill>
                <a:latin typeface="Calibri" pitchFamily="34" charset="0"/>
                <a:ea typeface="Calibri" pitchFamily="34" charset="-122"/>
                <a:cs typeface="Calibri" pitchFamily="34" charset="-120"/>
              </a:rPr>
              <a:t>OpenAI (GPT-5.3)</a:t>
            </a:r>
            <a:endParaRPr lang="en-US" sz="1100" dirty="0"/>
          </a:p>
          <a:p>
            <a:pPr indent="0" marL="0">
              <a:lnSpc>
                <a:spcPct val="130000"/>
              </a:lnSpc>
              <a:buNone/>
            </a:pPr>
            <a:r>
              <a:rPr lang="en-US" sz="1100" dirty="0">
                <a:solidFill>
                  <a:srgbClr val="FFFFFF"/>
                </a:solidFill>
                <a:latin typeface="Calibri" pitchFamily="34" charset="0"/>
                <a:ea typeface="Calibri" pitchFamily="34" charset="-122"/>
                <a:cs typeface="Calibri" pitchFamily="34" charset="-120"/>
              </a:rPr>
              <a:t>Google (Gemini 3 Pro)</a:t>
            </a:r>
            <a:endParaRPr lang="en-US" sz="1100" dirty="0"/>
          </a:p>
          <a:p>
            <a:pPr indent="0" marL="0">
              <a:lnSpc>
                <a:spcPct val="130000"/>
              </a:lnSpc>
              <a:buNone/>
            </a:pPr>
            <a:r>
              <a:rPr lang="en-US" sz="1100" dirty="0">
                <a:solidFill>
                  <a:srgbClr val="FFFFFF"/>
                </a:solidFill>
                <a:latin typeface="Calibri" pitchFamily="34" charset="0"/>
                <a:ea typeface="Calibri" pitchFamily="34" charset="-122"/>
                <a:cs typeface="Calibri" pitchFamily="34" charset="-120"/>
              </a:rPr>
              <a:t>Anthropic (Opus 4.6)</a:t>
            </a:r>
            <a:endParaRPr lang="en-US" sz="1100" dirty="0"/>
          </a:p>
        </p:txBody>
      </p:sp>
      <p:sp>
        <p:nvSpPr>
          <p:cNvPr id="9" name="Text 7"/>
          <p:cNvSpPr/>
          <p:nvPr/>
        </p:nvSpPr>
        <p:spPr>
          <a:xfrm>
            <a:off x="3108960" y="1554480"/>
            <a:ext cx="1188720" cy="914400"/>
          </a:xfrm>
          <a:prstGeom prst="rect">
            <a:avLst/>
          </a:prstGeom>
          <a:noFill/>
          <a:ln/>
        </p:spPr>
        <p:txBody>
          <a:bodyPr wrap="square" lIns="0" tIns="0" rIns="0" bIns="0" rtlCol="0" anchor="t"/>
          <a:lstStyle/>
          <a:p>
            <a:pPr algn="r" indent="0" marL="0">
              <a:buNone/>
            </a:pPr>
            <a:r>
              <a:rPr lang="en-US" sz="1000" dirty="0">
                <a:solidFill>
                  <a:srgbClr val="64748B"/>
                </a:solidFill>
                <a:latin typeface="Calibri" pitchFamily="34" charset="0"/>
                <a:ea typeface="Calibri" pitchFamily="34" charset="-122"/>
                <a:cs typeface="Calibri" pitchFamily="34" charset="-120"/>
              </a:rPr>
              <a:t>最高性能・巨額投資</a:t>
            </a:r>
            <a:endParaRPr lang="en-US" sz="1000" dirty="0"/>
          </a:p>
        </p:txBody>
      </p:sp>
      <p:sp>
        <p:nvSpPr>
          <p:cNvPr id="10" name="Shape 8"/>
          <p:cNvSpPr/>
          <p:nvPr/>
        </p:nvSpPr>
        <p:spPr>
          <a:xfrm>
            <a:off x="4663440" y="1097280"/>
            <a:ext cx="4206240" cy="1554480"/>
          </a:xfrm>
          <a:prstGeom prst="rect">
            <a:avLst/>
          </a:prstGeom>
          <a:solidFill>
            <a:srgbClr val="1A2340"/>
          </a:solidFill>
          <a:ln/>
          <a:effectLst>
            <a:outerShdw sx="100000" sy="100000" kx="0" ky="0" algn="bl" rotWithShape="0" blurRad="101600" dist="38100" dir="8100000">
              <a:srgbClr val="000000">
                <a:alpha val="25000"/>
              </a:srgbClr>
            </a:outerShdw>
          </a:effectLst>
        </p:spPr>
      </p:sp>
      <p:sp>
        <p:nvSpPr>
          <p:cNvPr id="11" name="Shape 9"/>
          <p:cNvSpPr/>
          <p:nvPr/>
        </p:nvSpPr>
        <p:spPr>
          <a:xfrm>
            <a:off x="4663440" y="1097280"/>
            <a:ext cx="64008" cy="1554480"/>
          </a:xfrm>
          <a:prstGeom prst="rect">
            <a:avLst/>
          </a:prstGeom>
          <a:solidFill>
            <a:srgbClr val="EF4444"/>
          </a:solidFill>
          <a:ln/>
        </p:spPr>
      </p:sp>
      <p:sp>
        <p:nvSpPr>
          <p:cNvPr id="12" name="Text 10"/>
          <p:cNvSpPr/>
          <p:nvPr/>
        </p:nvSpPr>
        <p:spPr>
          <a:xfrm>
            <a:off x="4846320" y="1188720"/>
            <a:ext cx="3840480" cy="320040"/>
          </a:xfrm>
          <a:prstGeom prst="rect">
            <a:avLst/>
          </a:prstGeom>
          <a:noFill/>
          <a:ln/>
        </p:spPr>
        <p:txBody>
          <a:bodyPr wrap="square" lIns="0" tIns="0" rIns="0" bIns="0" rtlCol="0" anchor="ctr"/>
          <a:lstStyle/>
          <a:p>
            <a:pPr indent="0" marL="0">
              <a:buNone/>
            </a:pPr>
            <a:r>
              <a:rPr lang="en-US" sz="1400" b="1" dirty="0">
                <a:solidFill>
                  <a:srgbClr val="EF4444"/>
                </a:solidFill>
                <a:latin typeface="Trebuchet MS" pitchFamily="34" charset="0"/>
                <a:ea typeface="Trebuchet MS" pitchFamily="34" charset="-122"/>
                <a:cs typeface="Trebuchet MS" pitchFamily="34" charset="-120"/>
              </a:rPr>
              <a:t>中国オープンモデル</a:t>
            </a:r>
            <a:endParaRPr lang="en-US" sz="1400" dirty="0"/>
          </a:p>
        </p:txBody>
      </p:sp>
      <p:sp>
        <p:nvSpPr>
          <p:cNvPr id="13" name="Text 11"/>
          <p:cNvSpPr/>
          <p:nvPr/>
        </p:nvSpPr>
        <p:spPr>
          <a:xfrm>
            <a:off x="4846320" y="1508760"/>
            <a:ext cx="2560320" cy="1005840"/>
          </a:xfrm>
          <a:prstGeom prst="rect">
            <a:avLst/>
          </a:prstGeom>
          <a:noFill/>
          <a:ln/>
        </p:spPr>
        <p:txBody>
          <a:bodyPr wrap="square" lIns="0" tIns="0" rIns="0" bIns="0" rtlCol="0" anchor="ctr"/>
          <a:lstStyle/>
          <a:p>
            <a:pPr indent="0" marL="0">
              <a:lnSpc>
                <a:spcPct val="130000"/>
              </a:lnSpc>
              <a:buNone/>
            </a:pPr>
            <a:r>
              <a:rPr lang="en-US" sz="1100" dirty="0">
                <a:solidFill>
                  <a:srgbClr val="FFFFFF"/>
                </a:solidFill>
                <a:latin typeface="Calibri" pitchFamily="34" charset="0"/>
                <a:ea typeface="Calibri" pitchFamily="34" charset="-122"/>
                <a:cs typeface="Calibri" pitchFamily="34" charset="-120"/>
              </a:rPr>
              <a:t>DeepSeek (V4)</a:t>
            </a:r>
            <a:endParaRPr lang="en-US" sz="1100" dirty="0"/>
          </a:p>
          <a:p>
            <a:pPr indent="0" marL="0">
              <a:lnSpc>
                <a:spcPct val="130000"/>
              </a:lnSpc>
              <a:buNone/>
            </a:pPr>
            <a:r>
              <a:rPr lang="en-US" sz="1100" dirty="0">
                <a:solidFill>
                  <a:srgbClr val="FFFFFF"/>
                </a:solidFill>
                <a:latin typeface="Calibri" pitchFamily="34" charset="0"/>
                <a:ea typeface="Calibri" pitchFamily="34" charset="-122"/>
                <a:cs typeface="Calibri" pitchFamily="34" charset="-120"/>
              </a:rPr>
              <a:t>Moonshot AI (Kimi K2.5)</a:t>
            </a:r>
            <a:endParaRPr lang="en-US" sz="1100" dirty="0"/>
          </a:p>
          <a:p>
            <a:pPr indent="0" marL="0">
              <a:lnSpc>
                <a:spcPct val="130000"/>
              </a:lnSpc>
              <a:buNone/>
            </a:pPr>
            <a:r>
              <a:rPr lang="en-US" sz="1100" dirty="0">
                <a:solidFill>
                  <a:srgbClr val="FFFFFF"/>
                </a:solidFill>
                <a:latin typeface="Calibri" pitchFamily="34" charset="0"/>
                <a:ea typeface="Calibri" pitchFamily="34" charset="-122"/>
                <a:cs typeface="Calibri" pitchFamily="34" charset="-120"/>
              </a:rPr>
              <a:t>MiniMax (M2.1)</a:t>
            </a:r>
            <a:endParaRPr lang="en-US" sz="1100" dirty="0"/>
          </a:p>
          <a:p>
            <a:pPr indent="0" marL="0">
              <a:lnSpc>
                <a:spcPct val="130000"/>
              </a:lnSpc>
              <a:buNone/>
            </a:pPr>
            <a:r>
              <a:rPr lang="en-US" sz="1100" dirty="0">
                <a:solidFill>
                  <a:srgbClr val="FFFFFF"/>
                </a:solidFill>
                <a:latin typeface="Calibri" pitchFamily="34" charset="0"/>
                <a:ea typeface="Calibri" pitchFamily="34" charset="-122"/>
                <a:cs typeface="Calibri" pitchFamily="34" charset="-120"/>
              </a:rPr>
              <a:t>Zhipu AI (GLM-4.7)</a:t>
            </a:r>
            <a:endParaRPr lang="en-US" sz="1100" dirty="0"/>
          </a:p>
        </p:txBody>
      </p:sp>
      <p:sp>
        <p:nvSpPr>
          <p:cNvPr id="14" name="Text 12"/>
          <p:cNvSpPr/>
          <p:nvPr/>
        </p:nvSpPr>
        <p:spPr>
          <a:xfrm>
            <a:off x="7498080" y="1554480"/>
            <a:ext cx="1188720" cy="914400"/>
          </a:xfrm>
          <a:prstGeom prst="rect">
            <a:avLst/>
          </a:prstGeom>
          <a:noFill/>
          <a:ln/>
        </p:spPr>
        <p:txBody>
          <a:bodyPr wrap="square" lIns="0" tIns="0" rIns="0" bIns="0" rtlCol="0" anchor="t"/>
          <a:lstStyle/>
          <a:p>
            <a:pPr algn="r" indent="0" marL="0">
              <a:buNone/>
            </a:pPr>
            <a:r>
              <a:rPr lang="en-US" sz="1000" dirty="0">
                <a:solidFill>
                  <a:srgbClr val="64748B"/>
                </a:solidFill>
                <a:latin typeface="Calibri" pitchFamily="34" charset="0"/>
                <a:ea typeface="Calibri" pitchFamily="34" charset="-122"/>
                <a:cs typeface="Calibri" pitchFamily="34" charset="-120"/>
              </a:rPr>
              <a:t>低コスト・高効率</a:t>
            </a:r>
            <a:endParaRPr lang="en-US" sz="1000" dirty="0"/>
          </a:p>
        </p:txBody>
      </p:sp>
      <p:sp>
        <p:nvSpPr>
          <p:cNvPr id="15" name="Shape 13"/>
          <p:cNvSpPr/>
          <p:nvPr/>
        </p:nvSpPr>
        <p:spPr>
          <a:xfrm>
            <a:off x="274320" y="2834640"/>
            <a:ext cx="4206240" cy="1554480"/>
          </a:xfrm>
          <a:prstGeom prst="rect">
            <a:avLst/>
          </a:prstGeom>
          <a:solidFill>
            <a:srgbClr val="1A2340"/>
          </a:solidFill>
          <a:ln/>
          <a:effectLst>
            <a:outerShdw sx="100000" sy="100000" kx="0" ky="0" algn="bl" rotWithShape="0" blurRad="101600" dist="38100" dir="8100000">
              <a:srgbClr val="000000">
                <a:alpha val="25000"/>
              </a:srgbClr>
            </a:outerShdw>
          </a:effectLst>
        </p:spPr>
      </p:sp>
      <p:sp>
        <p:nvSpPr>
          <p:cNvPr id="16" name="Shape 14"/>
          <p:cNvSpPr/>
          <p:nvPr/>
        </p:nvSpPr>
        <p:spPr>
          <a:xfrm>
            <a:off x="274320" y="2834640"/>
            <a:ext cx="64008" cy="1554480"/>
          </a:xfrm>
          <a:prstGeom prst="rect">
            <a:avLst/>
          </a:prstGeom>
          <a:solidFill>
            <a:srgbClr val="10B981"/>
          </a:solidFill>
          <a:ln/>
        </p:spPr>
      </p:sp>
      <p:sp>
        <p:nvSpPr>
          <p:cNvPr id="17" name="Text 15"/>
          <p:cNvSpPr/>
          <p:nvPr/>
        </p:nvSpPr>
        <p:spPr>
          <a:xfrm>
            <a:off x="457200" y="2926080"/>
            <a:ext cx="3840480" cy="320040"/>
          </a:xfrm>
          <a:prstGeom prst="rect">
            <a:avLst/>
          </a:prstGeom>
          <a:noFill/>
          <a:ln/>
        </p:spPr>
        <p:txBody>
          <a:bodyPr wrap="square" lIns="0" tIns="0" rIns="0" bIns="0" rtlCol="0" anchor="ctr"/>
          <a:lstStyle/>
          <a:p>
            <a:pPr indent="0" marL="0">
              <a:buNone/>
            </a:pPr>
            <a:r>
              <a:rPr lang="en-US" sz="1400" b="1" dirty="0">
                <a:solidFill>
                  <a:srgbClr val="10B981"/>
                </a:solidFill>
                <a:latin typeface="Trebuchet MS" pitchFamily="34" charset="0"/>
                <a:ea typeface="Trebuchet MS" pitchFamily="34" charset="-122"/>
                <a:cs typeface="Trebuchet MS" pitchFamily="34" charset="-120"/>
              </a:rPr>
              <a:t>AIエージェント</a:t>
            </a:r>
            <a:endParaRPr lang="en-US" sz="1400" dirty="0"/>
          </a:p>
        </p:txBody>
      </p:sp>
      <p:sp>
        <p:nvSpPr>
          <p:cNvPr id="18" name="Text 16"/>
          <p:cNvSpPr/>
          <p:nvPr/>
        </p:nvSpPr>
        <p:spPr>
          <a:xfrm>
            <a:off x="457200" y="3246120"/>
            <a:ext cx="2560320" cy="1005840"/>
          </a:xfrm>
          <a:prstGeom prst="rect">
            <a:avLst/>
          </a:prstGeom>
          <a:noFill/>
          <a:ln/>
        </p:spPr>
        <p:txBody>
          <a:bodyPr wrap="square" lIns="0" tIns="0" rIns="0" bIns="0" rtlCol="0" anchor="ctr"/>
          <a:lstStyle/>
          <a:p>
            <a:pPr indent="0" marL="0">
              <a:lnSpc>
                <a:spcPct val="130000"/>
              </a:lnSpc>
              <a:buNone/>
            </a:pPr>
            <a:r>
              <a:rPr lang="en-US" sz="1100" dirty="0">
                <a:solidFill>
                  <a:srgbClr val="FFFFFF"/>
                </a:solidFill>
                <a:latin typeface="Calibri" pitchFamily="34" charset="0"/>
                <a:ea typeface="Calibri" pitchFamily="34" charset="-122"/>
                <a:cs typeface="Calibri" pitchFamily="34" charset="-120"/>
              </a:rPr>
              <a:t>Manus AI (自律実行)</a:t>
            </a:r>
            <a:endParaRPr lang="en-US" sz="1100" dirty="0"/>
          </a:p>
          <a:p>
            <a:pPr indent="0" marL="0">
              <a:lnSpc>
                <a:spcPct val="130000"/>
              </a:lnSpc>
              <a:buNone/>
            </a:pPr>
            <a:r>
              <a:rPr lang="en-US" sz="1100" dirty="0">
                <a:solidFill>
                  <a:srgbClr val="FFFFFF"/>
                </a:solidFill>
                <a:latin typeface="Calibri" pitchFamily="34" charset="0"/>
                <a:ea typeface="Calibri" pitchFamily="34" charset="-122"/>
                <a:cs typeface="Calibri" pitchFamily="34" charset="-120"/>
              </a:rPr>
              <a:t>Genspark (統合ワークスペース)</a:t>
            </a:r>
            <a:endParaRPr lang="en-US" sz="1100" dirty="0"/>
          </a:p>
          <a:p>
            <a:pPr indent="0" marL="0">
              <a:lnSpc>
                <a:spcPct val="130000"/>
              </a:lnSpc>
              <a:buNone/>
            </a:pPr>
            <a:r>
              <a:rPr lang="en-US" sz="1100" dirty="0">
                <a:solidFill>
                  <a:srgbClr val="FFFFFF"/>
                </a:solidFill>
                <a:latin typeface="Calibri" pitchFamily="34" charset="0"/>
                <a:ea typeface="Calibri" pitchFamily="34" charset="-122"/>
                <a:cs typeface="Calibri" pitchFamily="34" charset="-120"/>
              </a:rPr>
              <a:t>Perplexity (リサーチ)</a:t>
            </a:r>
            <a:endParaRPr lang="en-US" sz="1100" dirty="0"/>
          </a:p>
          <a:p>
            <a:pPr indent="0" marL="0">
              <a:lnSpc>
                <a:spcPct val="130000"/>
              </a:lnSpc>
              <a:buNone/>
            </a:pPr>
            <a:r>
              <a:rPr lang="en-US" sz="1100" dirty="0">
                <a:solidFill>
                  <a:srgbClr val="FFFFFF"/>
                </a:solidFill>
                <a:latin typeface="Calibri" pitchFamily="34" charset="0"/>
                <a:ea typeface="Calibri" pitchFamily="34" charset="-122"/>
                <a:cs typeface="Calibri" pitchFamily="34" charset="-120"/>
              </a:rPr>
              <a:t>Devin (自律コーディング)</a:t>
            </a:r>
            <a:endParaRPr lang="en-US" sz="1100" dirty="0"/>
          </a:p>
        </p:txBody>
      </p:sp>
      <p:sp>
        <p:nvSpPr>
          <p:cNvPr id="19" name="Text 17"/>
          <p:cNvSpPr/>
          <p:nvPr/>
        </p:nvSpPr>
        <p:spPr>
          <a:xfrm>
            <a:off x="3108960" y="3291840"/>
            <a:ext cx="1188720" cy="914400"/>
          </a:xfrm>
          <a:prstGeom prst="rect">
            <a:avLst/>
          </a:prstGeom>
          <a:noFill/>
          <a:ln/>
        </p:spPr>
        <p:txBody>
          <a:bodyPr wrap="square" lIns="0" tIns="0" rIns="0" bIns="0" rtlCol="0" anchor="t"/>
          <a:lstStyle/>
          <a:p>
            <a:pPr algn="r" indent="0" marL="0">
              <a:buNone/>
            </a:pPr>
            <a:r>
              <a:rPr lang="en-US" sz="1000" dirty="0">
                <a:solidFill>
                  <a:srgbClr val="64748B"/>
                </a:solidFill>
                <a:latin typeface="Calibri" pitchFamily="34" charset="0"/>
                <a:ea typeface="Calibri" pitchFamily="34" charset="-122"/>
                <a:cs typeface="Calibri" pitchFamily="34" charset="-120"/>
              </a:rPr>
              <a:t>タスクを自動完結</a:t>
            </a:r>
            <a:endParaRPr lang="en-US" sz="1000" dirty="0"/>
          </a:p>
        </p:txBody>
      </p:sp>
      <p:sp>
        <p:nvSpPr>
          <p:cNvPr id="20" name="Shape 18"/>
          <p:cNvSpPr/>
          <p:nvPr/>
        </p:nvSpPr>
        <p:spPr>
          <a:xfrm>
            <a:off x="4663440" y="2834640"/>
            <a:ext cx="4206240" cy="1554480"/>
          </a:xfrm>
          <a:prstGeom prst="rect">
            <a:avLst/>
          </a:prstGeom>
          <a:solidFill>
            <a:srgbClr val="1A2340"/>
          </a:solidFill>
          <a:ln/>
          <a:effectLst>
            <a:outerShdw sx="100000" sy="100000" kx="0" ky="0" algn="bl" rotWithShape="0" blurRad="101600" dist="38100" dir="8100000">
              <a:srgbClr val="000000">
                <a:alpha val="25000"/>
              </a:srgbClr>
            </a:outerShdw>
          </a:effectLst>
        </p:spPr>
      </p:sp>
      <p:sp>
        <p:nvSpPr>
          <p:cNvPr id="21" name="Shape 19"/>
          <p:cNvSpPr/>
          <p:nvPr/>
        </p:nvSpPr>
        <p:spPr>
          <a:xfrm>
            <a:off x="4663440" y="2834640"/>
            <a:ext cx="64008" cy="1554480"/>
          </a:xfrm>
          <a:prstGeom prst="rect">
            <a:avLst/>
          </a:prstGeom>
          <a:solidFill>
            <a:srgbClr val="F59E0B"/>
          </a:solidFill>
          <a:ln/>
        </p:spPr>
      </p:sp>
      <p:sp>
        <p:nvSpPr>
          <p:cNvPr id="22" name="Text 20"/>
          <p:cNvSpPr/>
          <p:nvPr/>
        </p:nvSpPr>
        <p:spPr>
          <a:xfrm>
            <a:off x="4846320" y="2926080"/>
            <a:ext cx="3840480" cy="320040"/>
          </a:xfrm>
          <a:prstGeom prst="rect">
            <a:avLst/>
          </a:prstGeom>
          <a:noFill/>
          <a:ln/>
        </p:spPr>
        <p:txBody>
          <a:bodyPr wrap="square" lIns="0" tIns="0" rIns="0" bIns="0" rtlCol="0" anchor="ctr"/>
          <a:lstStyle/>
          <a:p>
            <a:pPr indent="0" marL="0">
              <a:buNone/>
            </a:pPr>
            <a:r>
              <a:rPr lang="en-US" sz="1400" b="1" dirty="0">
                <a:solidFill>
                  <a:srgbClr val="F59E0B"/>
                </a:solidFill>
                <a:latin typeface="Trebuchet MS" pitchFamily="34" charset="0"/>
                <a:ea typeface="Trebuchet MS" pitchFamily="34" charset="-122"/>
                <a:cs typeface="Trebuchet MS" pitchFamily="34" charset="-120"/>
              </a:rPr>
              <a:t>インフラ / 日本勢</a:t>
            </a:r>
            <a:endParaRPr lang="en-US" sz="1400" dirty="0"/>
          </a:p>
        </p:txBody>
      </p:sp>
      <p:sp>
        <p:nvSpPr>
          <p:cNvPr id="23" name="Text 21"/>
          <p:cNvSpPr/>
          <p:nvPr/>
        </p:nvSpPr>
        <p:spPr>
          <a:xfrm>
            <a:off x="4846320" y="3246120"/>
            <a:ext cx="2560320" cy="1005840"/>
          </a:xfrm>
          <a:prstGeom prst="rect">
            <a:avLst/>
          </a:prstGeom>
          <a:noFill/>
          <a:ln/>
        </p:spPr>
        <p:txBody>
          <a:bodyPr wrap="square" lIns="0" tIns="0" rIns="0" bIns="0" rtlCol="0" anchor="ctr"/>
          <a:lstStyle/>
          <a:p>
            <a:pPr indent="0" marL="0">
              <a:lnSpc>
                <a:spcPct val="130000"/>
              </a:lnSpc>
              <a:buNone/>
            </a:pPr>
            <a:r>
              <a:rPr lang="en-US" sz="1100" dirty="0">
                <a:solidFill>
                  <a:srgbClr val="FFFFFF"/>
                </a:solidFill>
                <a:latin typeface="Calibri" pitchFamily="34" charset="0"/>
                <a:ea typeface="Calibri" pitchFamily="34" charset="-122"/>
                <a:cs typeface="Calibri" pitchFamily="34" charset="-120"/>
              </a:rPr>
              <a:t>NVIDIA / TSMC (半導体)</a:t>
            </a:r>
            <a:endParaRPr lang="en-US" sz="1100" dirty="0"/>
          </a:p>
          <a:p>
            <a:pPr indent="0" marL="0">
              <a:lnSpc>
                <a:spcPct val="130000"/>
              </a:lnSpc>
              <a:buNone/>
            </a:pPr>
            <a:r>
              <a:rPr lang="en-US" sz="1100" dirty="0">
                <a:solidFill>
                  <a:srgbClr val="FFFFFF"/>
                </a:solidFill>
                <a:latin typeface="Calibri" pitchFamily="34" charset="0"/>
                <a:ea typeface="Calibri" pitchFamily="34" charset="-122"/>
                <a:cs typeface="Calibri" pitchFamily="34" charset="-120"/>
              </a:rPr>
              <a:t>SoftBank (Stargate計画)</a:t>
            </a:r>
            <a:endParaRPr lang="en-US" sz="1100" dirty="0"/>
          </a:p>
          <a:p>
            <a:pPr indent="0" marL="0">
              <a:lnSpc>
                <a:spcPct val="130000"/>
              </a:lnSpc>
              <a:buNone/>
            </a:pPr>
            <a:r>
              <a:rPr lang="en-US" sz="1100" dirty="0">
                <a:solidFill>
                  <a:srgbClr val="FFFFFF"/>
                </a:solidFill>
                <a:latin typeface="Calibri" pitchFamily="34" charset="0"/>
                <a:ea typeface="Calibri" pitchFamily="34" charset="-122"/>
                <a:cs typeface="Calibri" pitchFamily="34" charset="-120"/>
              </a:rPr>
              <a:t>Sakana AI / PFN (国産AI)</a:t>
            </a:r>
            <a:endParaRPr lang="en-US" sz="1100" dirty="0"/>
          </a:p>
        </p:txBody>
      </p:sp>
      <p:sp>
        <p:nvSpPr>
          <p:cNvPr id="24" name="Text 22"/>
          <p:cNvSpPr/>
          <p:nvPr/>
        </p:nvSpPr>
        <p:spPr>
          <a:xfrm>
            <a:off x="7498080" y="3291840"/>
            <a:ext cx="1188720" cy="914400"/>
          </a:xfrm>
          <a:prstGeom prst="rect">
            <a:avLst/>
          </a:prstGeom>
          <a:noFill/>
          <a:ln/>
        </p:spPr>
        <p:txBody>
          <a:bodyPr wrap="square" lIns="0" tIns="0" rIns="0" bIns="0" rtlCol="0" anchor="t"/>
          <a:lstStyle/>
          <a:p>
            <a:pPr algn="r" indent="0" marL="0">
              <a:buNone/>
            </a:pPr>
            <a:r>
              <a:rPr lang="en-US" sz="1000" dirty="0">
                <a:solidFill>
                  <a:srgbClr val="64748B"/>
                </a:solidFill>
                <a:latin typeface="Calibri" pitchFamily="34" charset="0"/>
                <a:ea typeface="Calibri" pitchFamily="34" charset="-122"/>
                <a:cs typeface="Calibri" pitchFamily="34" charset="-120"/>
              </a:rPr>
              <a:t>ハードウェア・電力基盤</a:t>
            </a:r>
            <a:endParaRPr lang="en-US" sz="1000" dirty="0"/>
          </a:p>
        </p:txBody>
      </p:sp>
      <p:sp>
        <p:nvSpPr>
          <p:cNvPr id="25" name="Text 23"/>
          <p:cNvSpPr/>
          <p:nvPr/>
        </p:nvSpPr>
        <p:spPr>
          <a:xfrm>
            <a:off x="457200" y="4709160"/>
            <a:ext cx="6858000" cy="320040"/>
          </a:xfrm>
          <a:prstGeom prst="rect">
            <a:avLst/>
          </a:prstGeom>
          <a:noFill/>
          <a:ln/>
        </p:spPr>
        <p:txBody>
          <a:bodyPr wrap="square" rtlCol="0" anchor="ctr"/>
          <a:lstStyle/>
          <a:p>
            <a:pPr algn="l" indent="0" marL="0">
              <a:buNone/>
            </a:pPr>
            <a:r>
              <a:rPr lang="en-US" sz="800" dirty="0">
                <a:solidFill>
                  <a:srgbClr val="64748B"/>
                </a:solidFill>
                <a:latin typeface="Calibri" pitchFamily="34" charset="0"/>
                <a:ea typeface="Calibri" pitchFamily="34" charset="-122"/>
                <a:cs typeface="Calibri" pitchFamily="34" charset="-120"/>
              </a:rPr>
              <a:t>techtech.club  |  2026年 AI業界 勢力図まるわかりガイド</a:t>
            </a:r>
            <a:endParaRPr lang="en-US" sz="800" dirty="0"/>
          </a:p>
        </p:txBody>
      </p:sp>
      <p:sp>
        <p:nvSpPr>
          <p:cNvPr id="26" name="Text 24"/>
          <p:cNvSpPr/>
          <p:nvPr/>
        </p:nvSpPr>
        <p:spPr>
          <a:xfrm>
            <a:off x="7772400" y="4709160"/>
            <a:ext cx="914400" cy="320040"/>
          </a:xfrm>
          <a:prstGeom prst="rect">
            <a:avLst/>
          </a:prstGeom>
          <a:noFill/>
          <a:ln/>
        </p:spPr>
        <p:txBody>
          <a:bodyPr wrap="square" rtlCol="0" anchor="ctr"/>
          <a:lstStyle/>
          <a:p>
            <a:pPr algn="r" indent="0" marL="0">
              <a:buNone/>
            </a:pPr>
            <a:r>
              <a:rPr lang="en-US" sz="800" dirty="0">
                <a:solidFill>
                  <a:srgbClr val="64748B"/>
                </a:solidFill>
                <a:latin typeface="Calibri" pitchFamily="34" charset="0"/>
                <a:ea typeface="Calibri" pitchFamily="34" charset="-122"/>
                <a:cs typeface="Calibri" pitchFamily="34" charset="-120"/>
              </a:rPr>
              <a:t>3 / 9</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F1629"/>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Text 1"/>
          <p:cNvSpPr/>
          <p:nvPr/>
        </p:nvSpPr>
        <p:spPr>
          <a:xfrm>
            <a:off x="457200" y="228600"/>
            <a:ext cx="5486400" cy="502920"/>
          </a:xfrm>
          <a:prstGeom prst="rect">
            <a:avLst/>
          </a:prstGeom>
          <a:noFill/>
          <a:ln/>
        </p:spPr>
        <p:txBody>
          <a:bodyPr wrap="square" lIns="0" tIns="0" rIns="0" bIns="0" rtlCol="0" anchor="ctr"/>
          <a:lstStyle/>
          <a:p>
            <a:pPr indent="0" marL="0">
              <a:buNone/>
            </a:pPr>
            <a:r>
              <a:rPr lang="en-US" sz="2600" b="1" dirty="0">
                <a:solidFill>
                  <a:srgbClr val="FFFFFF"/>
                </a:solidFill>
                <a:latin typeface="Trebuchet MS" pitchFamily="34" charset="0"/>
                <a:ea typeface="Trebuchet MS" pitchFamily="34" charset="-122"/>
                <a:cs typeface="Trebuchet MS" pitchFamily="34" charset="-120"/>
              </a:rPr>
              <a:t>基盤モデル御三家の比較</a:t>
            </a:r>
            <a:endParaRPr lang="en-US" sz="2600" dirty="0"/>
          </a:p>
        </p:txBody>
      </p:sp>
      <p:sp>
        <p:nvSpPr>
          <p:cNvPr id="4" name="Text 2"/>
          <p:cNvSpPr/>
          <p:nvPr/>
        </p:nvSpPr>
        <p:spPr>
          <a:xfrm>
            <a:off x="457200" y="685800"/>
            <a:ext cx="5486400" cy="274320"/>
          </a:xfrm>
          <a:prstGeom prst="rect">
            <a:avLst/>
          </a:prstGeom>
          <a:noFill/>
          <a:ln/>
        </p:spPr>
        <p:txBody>
          <a:bodyPr wrap="square" lIns="0" tIns="0" rIns="0" bIns="0" rtlCol="0" anchor="ctr"/>
          <a:lstStyle/>
          <a:p>
            <a:pPr indent="0" marL="0">
              <a:buNone/>
            </a:pPr>
            <a:r>
              <a:rPr lang="en-US" sz="1200" dirty="0">
                <a:solidFill>
                  <a:srgbClr val="94A3B8"/>
                </a:solidFill>
                <a:latin typeface="Calibri" pitchFamily="34" charset="0"/>
                <a:ea typeface="Calibri" pitchFamily="34" charset="-122"/>
                <a:cs typeface="Calibri" pitchFamily="34" charset="-120"/>
              </a:rPr>
              <a:t>米国を代表する3社の特徴と使い分け</a:t>
            </a:r>
            <a:endParaRPr lang="en-US" sz="1200" dirty="0"/>
          </a:p>
        </p:txBody>
      </p:sp>
      <p:graphicFrame>
        <p:nvGraphicFramePr>
          <p:cNvPr id="5" name="Table 0"/>
          <p:cNvGraphicFramePr>
            <a:graphicFrameLocks noGrp="1"/>
          </p:cNvGraphicFramePr>
          <p:nvPr>
            <p:extLst>
              <p:ext uri="{D42A27DB-BD31-4B8C-83A1-F6EECF244321}">
                <p14:modId xmlns:p14="http://schemas.microsoft.com/office/powerpoint/2010/main" val="1579011935"/>
              </p:ext>
            </p:extLst>
          </p:nvPr>
        </p:nvGraphicFramePr>
        <p:xfrm>
          <a:off x="274320" y="1097280"/>
          <a:ext cx="8595360" cy="914400"/>
        </p:xfrm>
        <a:graphic>
          <a:graphicData uri="http://schemas.openxmlformats.org/drawingml/2006/table">
            <a:tbl>
              <a:tblPr/>
              <a:tblGrid>
                <a:gridCol w="1097280"/>
                <a:gridCol w="2496312"/>
                <a:gridCol w="2496312"/>
                <a:gridCol w="2496312"/>
              </a:tblGrid>
              <a:tr h="502920">
                <a:tc>
                  <a:txBody>
                    <a:bodyPr/>
                    <a:lstStyle/>
                    <a:p>
                      <a:pPr algn="ctr" indent="0" marL="0">
                        <a:buNone/>
                      </a:pPr>
                      <a:endParaRPr lang="en-US" sz="100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3B82F6"/>
                    </a:solidFill>
                  </a:tcPr>
                </a:tc>
                <a:tc>
                  <a:txBody>
                    <a:bodyPr/>
                    <a:lstStyle/>
                    <a:p>
                      <a:pPr algn="ctr" indent="0" marL="0">
                        <a:buNone/>
                      </a:pPr>
                      <a:r>
                        <a:rPr lang="en-US" sz="1000" b="1" dirty="0">
                          <a:solidFill>
                            <a:srgbClr val="FFFFFF"/>
                          </a:solidFill>
                          <a:latin typeface="Calibri" pitchFamily="34" charset="0"/>
                          <a:ea typeface="Calibri" pitchFamily="34" charset="-122"/>
                          <a:cs typeface="Calibri" pitchFamily="34" charset="-120"/>
                        </a:rPr>
                        <a:t>OpenAI</a:t>
                      </a:r>
                      <a:endParaRPr lang="en-US" sz="1000" dirty="0">
                        <a:latin typeface="Calibri" charset="0"/>
                        <a:ea typeface="Calibri" charset="0"/>
                        <a:cs typeface="Calibri" charset="0"/>
                      </a:endParaRPr>
                    </a:p>
                    <a:p>
                      <a:pPr algn="ctr" indent="0" marL="0">
                        <a:buNone/>
                      </a:pPr>
                      <a:r>
                        <a:rPr lang="en-US" sz="1000" b="1" dirty="0">
                          <a:solidFill>
                            <a:srgbClr val="FFFFFF"/>
                          </a:solidFill>
                          <a:latin typeface="Calibri" pitchFamily="34" charset="0"/>
                          <a:ea typeface="Calibri" pitchFamily="34" charset="-122"/>
                          <a:cs typeface="Calibri" pitchFamily="34" charset="-120"/>
                        </a:rPr>
                        <a:t>GPT-5.2 / 5.3</a:t>
                      </a:r>
                      <a:endParaRPr lang="en-US" sz="100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3B82F6"/>
                    </a:solidFill>
                  </a:tcPr>
                </a:tc>
                <a:tc>
                  <a:txBody>
                    <a:bodyPr/>
                    <a:lstStyle/>
                    <a:p>
                      <a:pPr algn="ctr" indent="0" marL="0">
                        <a:buNone/>
                      </a:pPr>
                      <a:r>
                        <a:rPr lang="en-US" sz="1000" b="1" dirty="0">
                          <a:solidFill>
                            <a:srgbClr val="FFFFFF"/>
                          </a:solidFill>
                          <a:latin typeface="Calibri" pitchFamily="34" charset="0"/>
                          <a:ea typeface="Calibri" pitchFamily="34" charset="-122"/>
                          <a:cs typeface="Calibri" pitchFamily="34" charset="-120"/>
                        </a:rPr>
                        <a:t>Google</a:t>
                      </a:r>
                      <a:endParaRPr lang="en-US" sz="1000" dirty="0">
                        <a:latin typeface="Calibri" charset="0"/>
                        <a:ea typeface="Calibri" charset="0"/>
                        <a:cs typeface="Calibri" charset="0"/>
                      </a:endParaRPr>
                    </a:p>
                    <a:p>
                      <a:pPr algn="ctr" indent="0" marL="0">
                        <a:buNone/>
                      </a:pPr>
                      <a:r>
                        <a:rPr lang="en-US" sz="1000" b="1" dirty="0">
                          <a:solidFill>
                            <a:srgbClr val="FFFFFF"/>
                          </a:solidFill>
                          <a:latin typeface="Calibri" pitchFamily="34" charset="0"/>
                          <a:ea typeface="Calibri" pitchFamily="34" charset="-122"/>
                          <a:cs typeface="Calibri" pitchFamily="34" charset="-120"/>
                        </a:rPr>
                        <a:t>Gemini 3 Pro</a:t>
                      </a:r>
                      <a:endParaRPr lang="en-US" sz="100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3B82F6"/>
                    </a:solidFill>
                  </a:tcPr>
                </a:tc>
                <a:tc>
                  <a:txBody>
                    <a:bodyPr/>
                    <a:lstStyle/>
                    <a:p>
                      <a:pPr algn="ctr" indent="0" marL="0">
                        <a:buNone/>
                      </a:pPr>
                      <a:r>
                        <a:rPr lang="en-US" sz="1000" b="1" dirty="0">
                          <a:solidFill>
                            <a:srgbClr val="FFFFFF"/>
                          </a:solidFill>
                          <a:latin typeface="Calibri" pitchFamily="34" charset="0"/>
                          <a:ea typeface="Calibri" pitchFamily="34" charset="-122"/>
                          <a:cs typeface="Calibri" pitchFamily="34" charset="-120"/>
                        </a:rPr>
                        <a:t>Anthropic</a:t>
                      </a:r>
                      <a:endParaRPr lang="en-US" sz="1000" dirty="0">
                        <a:latin typeface="Calibri" charset="0"/>
                        <a:ea typeface="Calibri" charset="0"/>
                        <a:cs typeface="Calibri" charset="0"/>
                      </a:endParaRPr>
                    </a:p>
                    <a:p>
                      <a:pPr algn="ctr" indent="0" marL="0">
                        <a:buNone/>
                      </a:pPr>
                      <a:r>
                        <a:rPr lang="en-US" sz="1000" b="1" dirty="0">
                          <a:solidFill>
                            <a:srgbClr val="FFFFFF"/>
                          </a:solidFill>
                          <a:latin typeface="Calibri" pitchFamily="34" charset="0"/>
                          <a:ea typeface="Calibri" pitchFamily="34" charset="-122"/>
                          <a:cs typeface="Calibri" pitchFamily="34" charset="-120"/>
                        </a:rPr>
                        <a:t>Opus 4.5 / 4.6</a:t>
                      </a:r>
                      <a:endParaRPr lang="en-US" sz="100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3B82F6"/>
                    </a:solidFill>
                  </a:tcPr>
                </a:tc>
              </a:tr>
              <a:tr h="457200">
                <a:tc>
                  <a:txBody>
                    <a:bodyPr/>
                    <a:lstStyle/>
                    <a:p>
                      <a:pPr indent="0" marL="0">
                        <a:buNone/>
                      </a:pPr>
                      <a:r>
                        <a:rPr lang="en-US" sz="950" b="1" dirty="0">
                          <a:solidFill>
                            <a:srgbClr val="3B82F6"/>
                          </a:solidFill>
                          <a:latin typeface="Calibri" pitchFamily="34" charset="0"/>
                          <a:ea typeface="Calibri" pitchFamily="34" charset="-122"/>
                          <a:cs typeface="Calibri" pitchFamily="34" charset="-120"/>
                        </a:rPr>
                        <a:t>ポジション</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知能のリーダー</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規模と配信のリーダー</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信頼と設計のリーダー</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r>
              <a:tr h="594360">
                <a:tc>
                  <a:txBody>
                    <a:bodyPr/>
                    <a:lstStyle/>
                    <a:p>
                      <a:pPr indent="0" marL="0">
                        <a:buNone/>
                      </a:pPr>
                      <a:r>
                        <a:rPr lang="en-US" sz="950" b="1" dirty="0">
                          <a:solidFill>
                            <a:srgbClr val="10B981"/>
                          </a:solidFill>
                          <a:latin typeface="Calibri" pitchFamily="34" charset="0"/>
                          <a:ea typeface="Calibri" pitchFamily="34" charset="-122"/>
                          <a:cs typeface="Calibri" pitchFamily="34" charset="-120"/>
                        </a:rPr>
                        <a:t>得意なこと</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デバッグ・論理課題で</a:t>
                      </a:r>
                      <a:endParaRPr lang="en-US" sz="950" dirty="0">
                        <a:latin typeface="Calibri" charset="0"/>
                        <a:ea typeface="Calibri" charset="0"/>
                        <a:cs typeface="Calibri" charset="0"/>
                      </a:endParaRPr>
                    </a:p>
                    <a:p>
                      <a:pPr algn="ctr" indent="0" marL="0">
                        <a:buNone/>
                      </a:pPr>
                      <a:r>
                        <a:rPr lang="en-US" sz="950" dirty="0">
                          <a:solidFill>
                            <a:srgbClr val="FFFFFF"/>
                          </a:solidFill>
                          <a:latin typeface="Calibri" pitchFamily="34" charset="0"/>
                          <a:ea typeface="Calibri" pitchFamily="34" charset="-122"/>
                          <a:cs typeface="Calibri" pitchFamily="34" charset="-120"/>
                        </a:rPr>
                        <a:t>一撃で正解を導く精度</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大量文書の分析と</a:t>
                      </a:r>
                      <a:endParaRPr lang="en-US" sz="950" dirty="0">
                        <a:latin typeface="Calibri" charset="0"/>
                        <a:ea typeface="Calibri" charset="0"/>
                        <a:cs typeface="Calibri" charset="0"/>
                      </a:endParaRPr>
                    </a:p>
                    <a:p>
                      <a:pPr algn="ctr" indent="0" marL="0">
                        <a:buNone/>
                      </a:pPr>
                      <a:r>
                        <a:rPr lang="en-US" sz="950" dirty="0">
                          <a:solidFill>
                            <a:srgbClr val="FFFFFF"/>
                          </a:solidFill>
                          <a:latin typeface="Calibri" pitchFamily="34" charset="0"/>
                          <a:ea typeface="Calibri" pitchFamily="34" charset="-122"/>
                          <a:cs typeface="Calibri" pitchFamily="34" charset="-120"/>
                        </a:rPr>
                        <a:t>Workspace連携の生産性</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意図の理解力が高く</a:t>
                      </a:r>
                      <a:endParaRPr lang="en-US" sz="950" dirty="0">
                        <a:latin typeface="Calibri" charset="0"/>
                        <a:ea typeface="Calibri" charset="0"/>
                        <a:cs typeface="Calibri" charset="0"/>
                      </a:endParaRPr>
                    </a:p>
                    <a:p>
                      <a:pPr algn="ctr" indent="0" marL="0">
                        <a:buNone/>
                      </a:pPr>
                      <a:r>
                        <a:rPr lang="en-US" sz="950" dirty="0">
                          <a:solidFill>
                            <a:srgbClr val="FFFFFF"/>
                          </a:solidFill>
                          <a:latin typeface="Calibri" pitchFamily="34" charset="0"/>
                          <a:ea typeface="Calibri" pitchFamily="34" charset="-122"/>
                          <a:cs typeface="Calibri" pitchFamily="34" charset="-120"/>
                        </a:rPr>
                        <a:t>安全で実用的な出力</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r>
              <a:tr h="594360">
                <a:tc>
                  <a:txBody>
                    <a:bodyPr/>
                    <a:lstStyle/>
                    <a:p>
                      <a:pPr indent="0" marL="0">
                        <a:buNone/>
                      </a:pPr>
                      <a:r>
                        <a:rPr lang="en-US" sz="950" b="1" dirty="0">
                          <a:solidFill>
                            <a:srgbClr val="EF4444"/>
                          </a:solidFill>
                          <a:latin typeface="Calibri" pitchFamily="34" charset="0"/>
                          <a:ea typeface="Calibri" pitchFamily="34" charset="-122"/>
                          <a:cs typeface="Calibri" pitchFamily="34" charset="-120"/>
                        </a:rPr>
                        <a:t>弱点</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推論時の処理が重く</a:t>
                      </a:r>
                      <a:endParaRPr lang="en-US" sz="950" dirty="0">
                        <a:latin typeface="Calibri" charset="0"/>
                        <a:ea typeface="Calibri" charset="0"/>
                        <a:cs typeface="Calibri" charset="0"/>
                      </a:endParaRPr>
                    </a:p>
                    <a:p>
                      <a:pPr algn="ctr" indent="0" marL="0">
                        <a:buNone/>
                      </a:pPr>
                      <a:r>
                        <a:rPr lang="en-US" sz="950" dirty="0">
                          <a:solidFill>
                            <a:srgbClr val="FFFFFF"/>
                          </a:solidFill>
                          <a:latin typeface="Calibri" pitchFamily="34" charset="0"/>
                          <a:ea typeface="Calibri" pitchFamily="34" charset="-122"/>
                          <a:cs typeface="Calibri" pitchFamily="34" charset="-120"/>
                        </a:rPr>
                        <a:t>リアルタイム用途に不向き</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複雑タスクで</a:t>
                      </a:r>
                      <a:endParaRPr lang="en-US" sz="950" dirty="0">
                        <a:latin typeface="Calibri" charset="0"/>
                        <a:ea typeface="Calibri" charset="0"/>
                        <a:cs typeface="Calibri" charset="0"/>
                      </a:endParaRPr>
                    </a:p>
                    <a:p>
                      <a:pPr algn="ctr" indent="0" marL="0">
                        <a:buNone/>
                      </a:pPr>
                      <a:r>
                        <a:rPr lang="en-US" sz="950" dirty="0">
                          <a:solidFill>
                            <a:srgbClr val="FFFFFF"/>
                          </a:solidFill>
                          <a:latin typeface="Calibri" pitchFamily="34" charset="0"/>
                          <a:ea typeface="Calibri" pitchFamily="34" charset="-122"/>
                          <a:cs typeface="Calibri" pitchFamily="34" charset="-120"/>
                        </a:rPr>
                        <a:t>無限ループに陥る場合あり</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利用制限が厳しく</a:t>
                      </a:r>
                      <a:endParaRPr lang="en-US" sz="950" dirty="0">
                        <a:latin typeface="Calibri" charset="0"/>
                        <a:ea typeface="Calibri" charset="0"/>
                        <a:cs typeface="Calibri" charset="0"/>
                      </a:endParaRPr>
                    </a:p>
                    <a:p>
                      <a:pPr algn="ctr" indent="0" marL="0">
                        <a:buNone/>
                      </a:pPr>
                      <a:r>
                        <a:rPr lang="en-US" sz="950" dirty="0">
                          <a:solidFill>
                            <a:srgbClr val="FFFFFF"/>
                          </a:solidFill>
                          <a:latin typeface="Calibri" pitchFamily="34" charset="0"/>
                          <a:ea typeface="Calibri" pitchFamily="34" charset="-122"/>
                          <a:cs typeface="Calibri" pitchFamily="34" charset="-120"/>
                        </a:rPr>
                        <a:t>上限に達しやすい</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r>
              <a:tr h="457200">
                <a:tc>
                  <a:txBody>
                    <a:bodyPr/>
                    <a:lstStyle/>
                    <a:p>
                      <a:pPr indent="0" marL="0">
                        <a:buNone/>
                      </a:pPr>
                      <a:r>
                        <a:rPr lang="en-US" sz="950" b="1" dirty="0">
                          <a:solidFill>
                            <a:srgbClr val="F59E0B"/>
                          </a:solidFill>
                          <a:latin typeface="Calibri" pitchFamily="34" charset="0"/>
                          <a:ea typeface="Calibri" pitchFamily="34" charset="-122"/>
                          <a:cs typeface="Calibri" pitchFamily="34" charset="-120"/>
                        </a:rPr>
                        <a:t>コンテキスト長</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400K tokens</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2M tokens</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200K tokens</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r>
              <a:tr h="502920">
                <a:tc>
                  <a:txBody>
                    <a:bodyPr/>
                    <a:lstStyle/>
                    <a:p>
                      <a:pPr indent="0" marL="0">
                        <a:buNone/>
                      </a:pPr>
                      <a:r>
                        <a:rPr lang="en-US" sz="950" b="1" dirty="0">
                          <a:solidFill>
                            <a:srgbClr val="8B5CF6"/>
                          </a:solidFill>
                          <a:latin typeface="Calibri" pitchFamily="34" charset="0"/>
                          <a:ea typeface="Calibri" pitchFamily="34" charset="-122"/>
                          <a:cs typeface="Calibri" pitchFamily="34" charset="-120"/>
                        </a:rPr>
                        <a:t>コード性能</a:t>
                      </a:r>
                      <a:endParaRPr lang="en-US" sz="950" dirty="0">
                        <a:latin typeface="Calibri" charset="0"/>
                        <a:ea typeface="Calibri" charset="0"/>
                        <a:cs typeface="Calibri" charset="0"/>
                      </a:endParaRPr>
                    </a:p>
                    <a:p>
                      <a:pPr indent="0" marL="0">
                        <a:buNone/>
                      </a:pPr>
                      <a:r>
                        <a:rPr lang="en-US" sz="950" b="1" dirty="0">
                          <a:solidFill>
                            <a:srgbClr val="8B5CF6"/>
                          </a:solidFill>
                          <a:latin typeface="Calibri" pitchFamily="34" charset="0"/>
                          <a:ea typeface="Calibri" pitchFamily="34" charset="-122"/>
                          <a:cs typeface="Calibri" pitchFamily="34" charset="-120"/>
                        </a:rPr>
                        <a:t>(SWE-bench)</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約75%</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約70%</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80.9%（業界最高）</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r>
            </a:tbl>
          </a:graphicData>
        </a:graphic>
      </p:graphicFrame>
      <p:sp>
        <p:nvSpPr>
          <p:cNvPr id="6" name="Shape 3"/>
          <p:cNvSpPr/>
          <p:nvPr/>
        </p:nvSpPr>
        <p:spPr>
          <a:xfrm>
            <a:off x="274320" y="4251960"/>
            <a:ext cx="8595360" cy="365760"/>
          </a:xfrm>
          <a:prstGeom prst="rect">
            <a:avLst/>
          </a:prstGeom>
          <a:solidFill>
            <a:srgbClr val="1A2340"/>
          </a:solidFill>
          <a:ln/>
        </p:spPr>
      </p:sp>
      <p:sp>
        <p:nvSpPr>
          <p:cNvPr id="7" name="Text 4"/>
          <p:cNvSpPr/>
          <p:nvPr/>
        </p:nvSpPr>
        <p:spPr>
          <a:xfrm>
            <a:off x="457200" y="4251960"/>
            <a:ext cx="8229600" cy="365760"/>
          </a:xfrm>
          <a:prstGeom prst="rect">
            <a:avLst/>
          </a:prstGeom>
          <a:noFill/>
          <a:ln/>
        </p:spPr>
        <p:txBody>
          <a:bodyPr wrap="square" lIns="0" tIns="0" rIns="0" bIns="0" rtlCol="0" anchor="ctr"/>
          <a:lstStyle/>
          <a:p>
            <a:pPr indent="0" marL="0">
              <a:buNone/>
            </a:pPr>
            <a:r>
              <a:rPr lang="en-US" sz="1100" dirty="0">
                <a:solidFill>
                  <a:srgbClr val="F59E0B"/>
                </a:solidFill>
                <a:latin typeface="Calibri" pitchFamily="34" charset="0"/>
                <a:ea typeface="Calibri" pitchFamily="34" charset="-122"/>
                <a:cs typeface="Calibri" pitchFamily="34" charset="-120"/>
              </a:rPr>
              <a:t>💡  初学者向けポイント：まず試すならChatGPT（OpenAI）、業務用途ならGoogle、開発ならAnthropic</a:t>
            </a:r>
            <a:endParaRPr lang="en-US" sz="1100" dirty="0"/>
          </a:p>
        </p:txBody>
      </p:sp>
      <p:sp>
        <p:nvSpPr>
          <p:cNvPr id="8" name="Text 5"/>
          <p:cNvSpPr/>
          <p:nvPr/>
        </p:nvSpPr>
        <p:spPr>
          <a:xfrm>
            <a:off x="457200" y="4709160"/>
            <a:ext cx="6858000" cy="320040"/>
          </a:xfrm>
          <a:prstGeom prst="rect">
            <a:avLst/>
          </a:prstGeom>
          <a:noFill/>
          <a:ln/>
        </p:spPr>
        <p:txBody>
          <a:bodyPr wrap="square" rtlCol="0" anchor="ctr"/>
          <a:lstStyle/>
          <a:p>
            <a:pPr algn="l" indent="0" marL="0">
              <a:buNone/>
            </a:pPr>
            <a:r>
              <a:rPr lang="en-US" sz="800" dirty="0">
                <a:solidFill>
                  <a:srgbClr val="64748B"/>
                </a:solidFill>
                <a:latin typeface="Calibri" pitchFamily="34" charset="0"/>
                <a:ea typeface="Calibri" pitchFamily="34" charset="-122"/>
                <a:cs typeface="Calibri" pitchFamily="34" charset="-120"/>
              </a:rPr>
              <a:t>techtech.club  |  2026年 AI業界 勢力図まるわかりガイド</a:t>
            </a:r>
            <a:endParaRPr lang="en-US" sz="800" dirty="0"/>
          </a:p>
        </p:txBody>
      </p:sp>
      <p:sp>
        <p:nvSpPr>
          <p:cNvPr id="9" name="Text 6"/>
          <p:cNvSpPr/>
          <p:nvPr/>
        </p:nvSpPr>
        <p:spPr>
          <a:xfrm>
            <a:off x="7772400" y="4709160"/>
            <a:ext cx="914400" cy="320040"/>
          </a:xfrm>
          <a:prstGeom prst="rect">
            <a:avLst/>
          </a:prstGeom>
          <a:noFill/>
          <a:ln/>
        </p:spPr>
        <p:txBody>
          <a:bodyPr wrap="square" rtlCol="0" anchor="ctr"/>
          <a:lstStyle/>
          <a:p>
            <a:pPr algn="r" indent="0" marL="0">
              <a:buNone/>
            </a:pPr>
            <a:r>
              <a:rPr lang="en-US" sz="800" dirty="0">
                <a:solidFill>
                  <a:srgbClr val="64748B"/>
                </a:solidFill>
                <a:latin typeface="Calibri" pitchFamily="34" charset="0"/>
                <a:ea typeface="Calibri" pitchFamily="34" charset="-122"/>
                <a:cs typeface="Calibri" pitchFamily="34" charset="-120"/>
              </a:rPr>
              <a:t>4 / 9</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F1629"/>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F4444"/>
          </a:solidFill>
          <a:ln/>
        </p:spPr>
      </p:sp>
      <p:sp>
        <p:nvSpPr>
          <p:cNvPr id="3" name="Text 1"/>
          <p:cNvSpPr/>
          <p:nvPr/>
        </p:nvSpPr>
        <p:spPr>
          <a:xfrm>
            <a:off x="457200" y="228600"/>
            <a:ext cx="5486400" cy="502920"/>
          </a:xfrm>
          <a:prstGeom prst="rect">
            <a:avLst/>
          </a:prstGeom>
          <a:noFill/>
          <a:ln/>
        </p:spPr>
        <p:txBody>
          <a:bodyPr wrap="square" lIns="0" tIns="0" rIns="0" bIns="0" rtlCol="0" anchor="ctr"/>
          <a:lstStyle/>
          <a:p>
            <a:pPr indent="0" marL="0">
              <a:buNone/>
            </a:pPr>
            <a:r>
              <a:rPr lang="en-US" sz="2600" b="1" dirty="0">
                <a:solidFill>
                  <a:srgbClr val="FFFFFF"/>
                </a:solidFill>
                <a:latin typeface="Trebuchet MS" pitchFamily="34" charset="0"/>
                <a:ea typeface="Trebuchet MS" pitchFamily="34" charset="-122"/>
                <a:cs typeface="Trebuchet MS" pitchFamily="34" charset="-120"/>
              </a:rPr>
              <a:t>中国「AIタイガー」の台頭</a:t>
            </a:r>
            <a:endParaRPr lang="en-US" sz="2600" dirty="0"/>
          </a:p>
        </p:txBody>
      </p:sp>
      <p:sp>
        <p:nvSpPr>
          <p:cNvPr id="4" name="Text 2"/>
          <p:cNvSpPr/>
          <p:nvPr/>
        </p:nvSpPr>
        <p:spPr>
          <a:xfrm>
            <a:off x="457200" y="685800"/>
            <a:ext cx="8229600" cy="274320"/>
          </a:xfrm>
          <a:prstGeom prst="rect">
            <a:avLst/>
          </a:prstGeom>
          <a:noFill/>
          <a:ln/>
        </p:spPr>
        <p:txBody>
          <a:bodyPr wrap="square" lIns="0" tIns="0" rIns="0" bIns="0" rtlCol="0" anchor="ctr"/>
          <a:lstStyle/>
          <a:p>
            <a:pPr indent="0" marL="0">
              <a:buNone/>
            </a:pPr>
            <a:r>
              <a:rPr lang="en-US" sz="1200" dirty="0">
                <a:solidFill>
                  <a:srgbClr val="94A3B8"/>
                </a:solidFill>
                <a:latin typeface="Calibri" pitchFamily="34" charset="0"/>
                <a:ea typeface="Calibri" pitchFamily="34" charset="-122"/>
                <a:cs typeface="Calibri" pitchFamily="34" charset="-120"/>
              </a:rPr>
              <a:t>限られた資源で米国トップに匹敵する性能を実現 — 「低コスト×高効率」の衝撃</a:t>
            </a:r>
            <a:endParaRPr lang="en-US" sz="1200" dirty="0"/>
          </a:p>
        </p:txBody>
      </p:sp>
      <p:graphicFrame>
        <p:nvGraphicFramePr>
          <p:cNvPr id="6" name="Table 0"/>
          <p:cNvGraphicFramePr>
            <a:graphicFrameLocks noGrp="1"/>
          </p:cNvGraphicFramePr>
          <p:nvPr>
            <p:extLst>
              <p:ext uri="{D42A27DB-BD31-4B8C-83A1-F6EECF244321}">
                <p14:modId xmlns:p14="http://schemas.microsoft.com/office/powerpoint/2010/main" val="1579011935"/>
              </p:ext>
            </p:extLst>
          </p:nvPr>
        </p:nvGraphicFramePr>
        <p:xfrm>
          <a:off x="274320" y="1097280"/>
          <a:ext cx="8595360" cy="914400"/>
        </p:xfrm>
        <a:graphic>
          <a:graphicData uri="http://schemas.openxmlformats.org/drawingml/2006/table">
            <a:tbl>
              <a:tblPr/>
              <a:tblGrid>
                <a:gridCol w="1097280"/>
                <a:gridCol w="2496312"/>
                <a:gridCol w="2496312"/>
                <a:gridCol w="2496312"/>
              </a:tblGrid>
              <a:tr h="502920">
                <a:tc>
                  <a:txBody>
                    <a:bodyPr/>
                    <a:lstStyle/>
                    <a:p>
                      <a:pPr algn="ctr" indent="0" marL="0">
                        <a:buNone/>
                      </a:pPr>
                      <a:endParaRPr lang="en-US" sz="100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EF4444"/>
                    </a:solidFill>
                  </a:tcPr>
                </a:tc>
                <a:tc>
                  <a:txBody>
                    <a:bodyPr/>
                    <a:lstStyle/>
                    <a:p>
                      <a:pPr algn="ctr" indent="0" marL="0">
                        <a:buNone/>
                      </a:pPr>
                      <a:r>
                        <a:rPr lang="en-US" sz="1000" b="1" dirty="0">
                          <a:solidFill>
                            <a:srgbClr val="FFFFFF"/>
                          </a:solidFill>
                          <a:latin typeface="Calibri" pitchFamily="34" charset="0"/>
                          <a:ea typeface="Calibri" pitchFamily="34" charset="-122"/>
                          <a:cs typeface="Calibri" pitchFamily="34" charset="-120"/>
                        </a:rPr>
                        <a:t>DeepSeek V4</a:t>
                      </a:r>
                      <a:endParaRPr lang="en-US" sz="100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EF4444"/>
                    </a:solidFill>
                  </a:tcPr>
                </a:tc>
                <a:tc>
                  <a:txBody>
                    <a:bodyPr/>
                    <a:lstStyle/>
                    <a:p>
                      <a:pPr algn="ctr" indent="0" marL="0">
                        <a:buNone/>
                      </a:pPr>
                      <a:r>
                        <a:rPr lang="en-US" sz="1000" b="1" dirty="0">
                          <a:solidFill>
                            <a:srgbClr val="FFFFFF"/>
                          </a:solidFill>
                          <a:latin typeface="Calibri" pitchFamily="34" charset="0"/>
                          <a:ea typeface="Calibri" pitchFamily="34" charset="-122"/>
                          <a:cs typeface="Calibri" pitchFamily="34" charset="-120"/>
                        </a:rPr>
                        <a:t>Moonshot AI</a:t>
                      </a:r>
                      <a:endParaRPr lang="en-US" sz="1000" dirty="0">
                        <a:latin typeface="Calibri" charset="0"/>
                        <a:ea typeface="Calibri" charset="0"/>
                        <a:cs typeface="Calibri" charset="0"/>
                      </a:endParaRPr>
                    </a:p>
                    <a:p>
                      <a:pPr algn="ctr" indent="0" marL="0">
                        <a:buNone/>
                      </a:pPr>
                      <a:r>
                        <a:rPr lang="en-US" sz="1000" b="1" dirty="0">
                          <a:solidFill>
                            <a:srgbClr val="FFFFFF"/>
                          </a:solidFill>
                          <a:latin typeface="Calibri" pitchFamily="34" charset="0"/>
                          <a:ea typeface="Calibri" pitchFamily="34" charset="-122"/>
                          <a:cs typeface="Calibri" pitchFamily="34" charset="-120"/>
                        </a:rPr>
                        <a:t>(Kimi K2.5)</a:t>
                      </a:r>
                      <a:endParaRPr lang="en-US" sz="100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EF4444"/>
                    </a:solidFill>
                  </a:tcPr>
                </a:tc>
                <a:tc>
                  <a:txBody>
                    <a:bodyPr/>
                    <a:lstStyle/>
                    <a:p>
                      <a:pPr algn="ctr" indent="0" marL="0">
                        <a:buNone/>
                      </a:pPr>
                      <a:r>
                        <a:rPr lang="en-US" sz="1000" b="1" dirty="0">
                          <a:solidFill>
                            <a:srgbClr val="FFFFFF"/>
                          </a:solidFill>
                          <a:latin typeface="Calibri" pitchFamily="34" charset="0"/>
                          <a:ea typeface="Calibri" pitchFamily="34" charset="-122"/>
                          <a:cs typeface="Calibri" pitchFamily="34" charset="-120"/>
                        </a:rPr>
                        <a:t>MiniMax M2.1</a:t>
                      </a:r>
                      <a:endParaRPr lang="en-US" sz="100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EF4444"/>
                    </a:solidFill>
                  </a:tcPr>
                </a:tc>
              </a:tr>
              <a:tr h="457200">
                <a:tc>
                  <a:txBody>
                    <a:bodyPr/>
                    <a:lstStyle/>
                    <a:p>
                      <a:pPr indent="0" marL="0">
                        <a:buNone/>
                      </a:pPr>
                      <a:r>
                        <a:rPr lang="en-US" sz="950" b="1" dirty="0">
                          <a:solidFill>
                            <a:srgbClr val="EF4444"/>
                          </a:solidFill>
                          <a:latin typeface="Calibri" pitchFamily="34" charset="0"/>
                          <a:ea typeface="Calibri" pitchFamily="34" charset="-122"/>
                          <a:cs typeface="Calibri" pitchFamily="34" charset="-120"/>
                        </a:rPr>
                        <a:t>キーワード</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効率の王者</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群知能（Swarm）</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商業化の成功者</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r>
              <a:tr h="594360">
                <a:tc>
                  <a:txBody>
                    <a:bodyPr/>
                    <a:lstStyle/>
                    <a:p>
                      <a:pPr indent="0" marL="0">
                        <a:buNone/>
                      </a:pPr>
                      <a:r>
                        <a:rPr lang="en-US" sz="950" b="1" dirty="0">
                          <a:solidFill>
                            <a:srgbClr val="10B981"/>
                          </a:solidFill>
                          <a:latin typeface="Calibri" pitchFamily="34" charset="0"/>
                          <a:ea typeface="Calibri" pitchFamily="34" charset="-122"/>
                          <a:cs typeface="Calibri" pitchFamily="34" charset="-120"/>
                        </a:rPr>
                        <a:t>何がすごい？</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家庭用GPUでGPT-5級</a:t>
                      </a:r>
                      <a:endParaRPr lang="en-US" sz="950" dirty="0">
                        <a:latin typeface="Calibri" charset="0"/>
                        <a:ea typeface="Calibri" charset="0"/>
                        <a:cs typeface="Calibri" charset="0"/>
                      </a:endParaRPr>
                    </a:p>
                    <a:p>
                      <a:pPr algn="ctr" indent="0" marL="0">
                        <a:buNone/>
                      </a:pPr>
                      <a:r>
                        <a:rPr lang="en-US" sz="950" dirty="0">
                          <a:solidFill>
                            <a:srgbClr val="FFFFFF"/>
                          </a:solidFill>
                          <a:latin typeface="Calibri" pitchFamily="34" charset="0"/>
                          <a:ea typeface="Calibri" pitchFamily="34" charset="-122"/>
                          <a:cs typeface="Calibri" pitchFamily="34" charset="-120"/>
                        </a:rPr>
                        <a:t>の性能を実行可能に</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100体のAIが並列で</a:t>
                      </a:r>
                      <a:endParaRPr lang="en-US" sz="950" dirty="0">
                        <a:latin typeface="Calibri" charset="0"/>
                        <a:ea typeface="Calibri" charset="0"/>
                        <a:cs typeface="Calibri" charset="0"/>
                      </a:endParaRPr>
                    </a:p>
                    <a:p>
                      <a:pPr algn="ctr" indent="0" marL="0">
                        <a:buNone/>
                      </a:pPr>
                      <a:r>
                        <a:rPr lang="en-US" sz="950" dirty="0">
                          <a:solidFill>
                            <a:srgbClr val="FFFFFF"/>
                          </a:solidFill>
                          <a:latin typeface="Calibri" pitchFamily="34" charset="0"/>
                          <a:ea typeface="Calibri" pitchFamily="34" charset="-122"/>
                          <a:cs typeface="Calibri" pitchFamily="34" charset="-120"/>
                        </a:rPr>
                        <a:t>1つの巨大タスクを遂行</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テキスト・動画・音声を</a:t>
                      </a:r>
                      <a:endParaRPr lang="en-US" sz="950" dirty="0">
                        <a:latin typeface="Calibri" charset="0"/>
                        <a:ea typeface="Calibri" charset="0"/>
                        <a:cs typeface="Calibri" charset="0"/>
                      </a:endParaRPr>
                    </a:p>
                    <a:p>
                      <a:pPr algn="ctr" indent="0" marL="0">
                        <a:buNone/>
                      </a:pPr>
                      <a:r>
                        <a:rPr lang="en-US" sz="950" dirty="0">
                          <a:solidFill>
                            <a:srgbClr val="FFFFFF"/>
                          </a:solidFill>
                          <a:latin typeface="Calibri" pitchFamily="34" charset="0"/>
                          <a:ea typeface="Calibri" pitchFamily="34" charset="-122"/>
                          <a:cs typeface="Calibri" pitchFamily="34" charset="-120"/>
                        </a:rPr>
                        <a:t>統合、ユーザー2億人超</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r>
              <a:tr h="548640">
                <a:tc>
                  <a:txBody>
                    <a:bodyPr/>
                    <a:lstStyle/>
                    <a:p>
                      <a:pPr indent="0" marL="0">
                        <a:buNone/>
                      </a:pPr>
                      <a:r>
                        <a:rPr lang="en-US" sz="950" b="1" dirty="0">
                          <a:solidFill>
                            <a:srgbClr val="F59E0B"/>
                          </a:solidFill>
                          <a:latin typeface="Calibri" pitchFamily="34" charset="0"/>
                          <a:ea typeface="Calibri" pitchFamily="34" charset="-122"/>
                          <a:cs typeface="Calibri" pitchFamily="34" charset="-120"/>
                        </a:rPr>
                        <a:t>注目技術</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MLA（注意力の</a:t>
                      </a:r>
                      <a:endParaRPr lang="en-US" sz="950" dirty="0">
                        <a:latin typeface="Calibri" charset="0"/>
                        <a:ea typeface="Calibri" charset="0"/>
                        <a:cs typeface="Calibri" charset="0"/>
                      </a:endParaRPr>
                    </a:p>
                    <a:p>
                      <a:pPr algn="ctr" indent="0" marL="0">
                        <a:buNone/>
                      </a:pPr>
                      <a:r>
                        <a:rPr lang="en-US" sz="950" dirty="0">
                          <a:solidFill>
                            <a:srgbClr val="FFFFFF"/>
                          </a:solidFill>
                          <a:latin typeface="Calibri" pitchFamily="34" charset="0"/>
                          <a:ea typeface="Calibri" pitchFamily="34" charset="-122"/>
                          <a:cs typeface="Calibri" pitchFamily="34" charset="-120"/>
                        </a:rPr>
                        <a:t>計算量を大幅削減）</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PARL（並列エージェント</a:t>
                      </a:r>
                      <a:endParaRPr lang="en-US" sz="950" dirty="0">
                        <a:latin typeface="Calibri" charset="0"/>
                        <a:ea typeface="Calibri" charset="0"/>
                        <a:cs typeface="Calibri" charset="0"/>
                      </a:endParaRPr>
                    </a:p>
                    <a:p>
                      <a:pPr algn="ctr" indent="0" marL="0">
                        <a:buNone/>
                      </a:pPr>
                      <a:r>
                        <a:rPr lang="en-US" sz="950" dirty="0">
                          <a:solidFill>
                            <a:srgbClr val="FFFFFF"/>
                          </a:solidFill>
                          <a:latin typeface="Calibri" pitchFamily="34" charset="0"/>
                          <a:ea typeface="Calibri" pitchFamily="34" charset="-122"/>
                          <a:cs typeface="Calibri" pitchFamily="34" charset="-120"/>
                        </a:rPr>
                        <a:t>強化学習）</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エージェント特化設計</a:t>
                      </a:r>
                      <a:endParaRPr lang="en-US" sz="950" dirty="0">
                        <a:latin typeface="Calibri" charset="0"/>
                        <a:ea typeface="Calibri" charset="0"/>
                        <a:cs typeface="Calibri" charset="0"/>
                      </a:endParaRPr>
                    </a:p>
                    <a:p>
                      <a:pPr algn="ctr" indent="0" marL="0">
                        <a:buNone/>
                      </a:pPr>
                      <a:r>
                        <a:rPr lang="en-US" sz="950" dirty="0">
                          <a:solidFill>
                            <a:srgbClr val="FFFFFF"/>
                          </a:solidFill>
                          <a:latin typeface="Calibri" pitchFamily="34" charset="0"/>
                          <a:ea typeface="Calibri" pitchFamily="34" charset="-122"/>
                          <a:cs typeface="Calibri" pitchFamily="34" charset="-120"/>
                        </a:rPr>
                        <a:t>長期記憶保持</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r>
              <a:tr h="502920">
                <a:tc>
                  <a:txBody>
                    <a:bodyPr/>
                    <a:lstStyle/>
                    <a:p>
                      <a:pPr indent="0" marL="0">
                        <a:buNone/>
                      </a:pPr>
                      <a:r>
                        <a:rPr lang="en-US" sz="950" b="1" dirty="0">
                          <a:solidFill>
                            <a:srgbClr val="06B6D4"/>
                          </a:solidFill>
                          <a:latin typeface="Calibri" pitchFamily="34" charset="0"/>
                          <a:ea typeface="Calibri" pitchFamily="34" charset="-122"/>
                          <a:cs typeface="Calibri" pitchFamily="34" charset="-120"/>
                        </a:rPr>
                        <a:t>オープン度</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オープンウェイト</a:t>
                      </a:r>
                      <a:endParaRPr lang="en-US" sz="950" dirty="0">
                        <a:latin typeface="Calibri" charset="0"/>
                        <a:ea typeface="Calibri" charset="0"/>
                        <a:cs typeface="Calibri" charset="0"/>
                      </a:endParaRPr>
                    </a:p>
                    <a:p>
                      <a:pPr algn="ctr" indent="0" marL="0">
                        <a:buNone/>
                      </a:pPr>
                      <a:r>
                        <a:rPr lang="en-US" sz="950" dirty="0">
                          <a:solidFill>
                            <a:srgbClr val="FFFFFF"/>
                          </a:solidFill>
                          <a:latin typeface="Calibri" pitchFamily="34" charset="0"/>
                          <a:ea typeface="Calibri" pitchFamily="34" charset="-122"/>
                          <a:cs typeface="Calibri" pitchFamily="34" charset="-120"/>
                        </a:rPr>
                        <a:t>（MIT License）</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オープンウェイト</a:t>
                      </a:r>
                      <a:endParaRPr lang="en-US" sz="950" dirty="0">
                        <a:latin typeface="Calibri" charset="0"/>
                        <a:ea typeface="Calibri" charset="0"/>
                        <a:cs typeface="Calibri" charset="0"/>
                      </a:endParaRPr>
                    </a:p>
                    <a:p>
                      <a:pPr algn="ctr" indent="0" marL="0">
                        <a:buNone/>
                      </a:pPr>
                      <a:r>
                        <a:rPr lang="en-US" sz="950" dirty="0">
                          <a:solidFill>
                            <a:srgbClr val="FFFFFF"/>
                          </a:solidFill>
                          <a:latin typeface="Calibri" pitchFamily="34" charset="0"/>
                          <a:ea typeface="Calibri" pitchFamily="34" charset="-122"/>
                          <a:cs typeface="Calibri" pitchFamily="34" charset="-120"/>
                        </a:rPr>
                        <a:t>（Modified MIT）</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一部オープン</a:t>
                      </a:r>
                      <a:endParaRPr lang="en-US" sz="950" dirty="0">
                        <a:latin typeface="Calibri" charset="0"/>
                        <a:ea typeface="Calibri" charset="0"/>
                        <a:cs typeface="Calibri" charset="0"/>
                      </a:endParaRPr>
                    </a:p>
                    <a:p>
                      <a:pPr algn="ctr" indent="0" marL="0">
                        <a:buNone/>
                      </a:pPr>
                      <a:r>
                        <a:rPr lang="en-US" sz="950" dirty="0">
                          <a:solidFill>
                            <a:srgbClr val="FFFFFF"/>
                          </a:solidFill>
                          <a:latin typeface="Calibri" pitchFamily="34" charset="0"/>
                          <a:ea typeface="Calibri" pitchFamily="34" charset="-122"/>
                          <a:cs typeface="Calibri" pitchFamily="34" charset="-120"/>
                        </a:rPr>
                        <a:t>API主体</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r>
              <a:tr h="502920">
                <a:tc>
                  <a:txBody>
                    <a:bodyPr/>
                    <a:lstStyle/>
                    <a:p>
                      <a:pPr indent="0" marL="0">
                        <a:buNone/>
                      </a:pPr>
                      <a:r>
                        <a:rPr lang="en-US" sz="950" b="1" dirty="0">
                          <a:solidFill>
                            <a:srgbClr val="64748B"/>
                          </a:solidFill>
                          <a:latin typeface="Calibri" pitchFamily="34" charset="0"/>
                          <a:ea typeface="Calibri" pitchFamily="34" charset="-122"/>
                          <a:cs typeface="Calibri" pitchFamily="34" charset="-120"/>
                        </a:rPr>
                        <a:t>課題</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ローカル実行には</a:t>
                      </a:r>
                      <a:endParaRPr lang="en-US" sz="950" dirty="0">
                        <a:latin typeface="Calibri" charset="0"/>
                        <a:ea typeface="Calibri" charset="0"/>
                        <a:cs typeface="Calibri" charset="0"/>
                      </a:endParaRPr>
                    </a:p>
                    <a:p>
                      <a:pPr algn="ctr" indent="0" marL="0">
                        <a:buNone/>
                      </a:pPr>
                      <a:r>
                        <a:rPr lang="en-US" sz="950" dirty="0">
                          <a:solidFill>
                            <a:srgbClr val="FFFFFF"/>
                          </a:solidFill>
                          <a:latin typeface="Calibri" pitchFamily="34" charset="0"/>
                          <a:ea typeface="Calibri" pitchFamily="34" charset="-122"/>
                          <a:cs typeface="Calibri" pitchFamily="34" charset="-120"/>
                        </a:rPr>
                        <a:t>高度な技術知識が必要</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処理時間が長い</a:t>
                      </a:r>
                      <a:endParaRPr lang="en-US" sz="950" dirty="0">
                        <a:latin typeface="Calibri" charset="0"/>
                        <a:ea typeface="Calibri" charset="0"/>
                        <a:cs typeface="Calibri" charset="0"/>
                      </a:endParaRPr>
                    </a:p>
                    <a:p>
                      <a:pPr algn="ctr" indent="0" marL="0">
                        <a:buNone/>
                      </a:pPr>
                      <a:r>
                        <a:rPr lang="en-US" sz="950" dirty="0">
                          <a:solidFill>
                            <a:srgbClr val="FFFFFF"/>
                          </a:solidFill>
                          <a:latin typeface="Calibri" pitchFamily="34" charset="0"/>
                          <a:ea typeface="Calibri" pitchFamily="34" charset="-122"/>
                          <a:cs typeface="Calibri" pitchFamily="34" charset="-120"/>
                        </a:rPr>
                        <a:t>海外APIに制限</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c>
                  <a:txBody>
                    <a:bodyPr/>
                    <a:lstStyle/>
                    <a:p>
                      <a:pPr algn="ctr" indent="0" marL="0">
                        <a:buNone/>
                      </a:pPr>
                      <a:r>
                        <a:rPr lang="en-US" sz="950" dirty="0">
                          <a:solidFill>
                            <a:srgbClr val="FFFFFF"/>
                          </a:solidFill>
                          <a:latin typeface="Calibri" pitchFamily="34" charset="0"/>
                          <a:ea typeface="Calibri" pitchFamily="34" charset="-122"/>
                          <a:cs typeface="Calibri" pitchFamily="34" charset="-120"/>
                        </a:rPr>
                        <a:t>技術詳細の</a:t>
                      </a:r>
                      <a:endParaRPr lang="en-US" sz="950" dirty="0">
                        <a:latin typeface="Calibri" charset="0"/>
                        <a:ea typeface="Calibri" charset="0"/>
                        <a:cs typeface="Calibri" charset="0"/>
                      </a:endParaRPr>
                    </a:p>
                    <a:p>
                      <a:pPr algn="ctr" indent="0" marL="0">
                        <a:buNone/>
                      </a:pPr>
                      <a:r>
                        <a:rPr lang="en-US" sz="950" dirty="0">
                          <a:solidFill>
                            <a:srgbClr val="FFFFFF"/>
                          </a:solidFill>
                          <a:latin typeface="Calibri" pitchFamily="34" charset="0"/>
                          <a:ea typeface="Calibri" pitchFamily="34" charset="-122"/>
                          <a:cs typeface="Calibri" pitchFamily="34" charset="-120"/>
                        </a:rPr>
                        <a:t>非公開性</a:t>
                      </a:r>
                      <a:endParaRPr lang="en-US" sz="950" dirty="0">
                        <a:latin typeface="Calibri" charset="0"/>
                        <a:ea typeface="Calibri" charset="0"/>
                        <a:cs typeface="Calibri" charset="0"/>
                      </a:endParaRPr>
                    </a:p>
                  </a:txBody>
                  <a:tcPr marL="91440" marR="91440" marT="45720" marB="45720" anchor="ctr">
                    <a:lnL w="6350" cap="flat" cmpd="sng" algn="ctr">
                      <a:solidFill>
                        <a:srgbClr val="2D3A5C"/>
                      </a:solidFill>
                      <a:prstDash val="solid"/>
                      <a:round/>
                      <a:headEnd type="none" w="med" len="med"/>
                      <a:tailEnd type="none" w="med" len="med"/>
                    </a:lnL>
                    <a:lnR w="6350" cap="flat" cmpd="sng" algn="ctr">
                      <a:solidFill>
                        <a:srgbClr val="2D3A5C"/>
                      </a:solidFill>
                      <a:prstDash val="solid"/>
                      <a:round/>
                      <a:headEnd type="none" w="med" len="med"/>
                      <a:tailEnd type="none" w="med" len="med"/>
                    </a:lnR>
                    <a:lnT w="6350" cap="flat" cmpd="sng" algn="ctr">
                      <a:solidFill>
                        <a:srgbClr val="2D3A5C"/>
                      </a:solidFill>
                      <a:prstDash val="solid"/>
                      <a:round/>
                      <a:headEnd type="none" w="med" len="med"/>
                      <a:tailEnd type="none" w="med" len="med"/>
                    </a:lnT>
                    <a:lnB w="6350" cap="flat" cmpd="sng" algn="ctr">
                      <a:solidFill>
                        <a:srgbClr val="2D3A5C"/>
                      </a:solidFill>
                      <a:prstDash val="solid"/>
                      <a:round/>
                      <a:headEnd type="none" w="med" len="med"/>
                      <a:tailEnd type="none" w="med" len="med"/>
                    </a:lnB>
                    <a:solidFill>
                      <a:srgbClr val="1A2340"/>
                    </a:solidFill>
                  </a:tcPr>
                </a:tc>
              </a:tr>
            </a:tbl>
          </a:graphicData>
        </a:graphic>
      </p:graphicFrame>
      <p:sp>
        <p:nvSpPr>
          <p:cNvPr id="6" name="Shape 3"/>
          <p:cNvSpPr/>
          <p:nvPr/>
        </p:nvSpPr>
        <p:spPr>
          <a:xfrm>
            <a:off x="274320" y="4251960"/>
            <a:ext cx="8595360" cy="365760"/>
          </a:xfrm>
          <a:prstGeom prst="rect">
            <a:avLst/>
          </a:prstGeom>
          <a:solidFill>
            <a:srgbClr val="1A2340"/>
          </a:solidFill>
          <a:ln/>
        </p:spPr>
      </p:sp>
      <p:sp>
        <p:nvSpPr>
          <p:cNvPr id="7" name="Text 4"/>
          <p:cNvSpPr/>
          <p:nvPr/>
        </p:nvSpPr>
        <p:spPr>
          <a:xfrm>
            <a:off x="457200" y="4251960"/>
            <a:ext cx="8229600" cy="365760"/>
          </a:xfrm>
          <a:prstGeom prst="rect">
            <a:avLst/>
          </a:prstGeom>
          <a:noFill/>
          <a:ln/>
        </p:spPr>
        <p:txBody>
          <a:bodyPr wrap="square" lIns="0" tIns="0" rIns="0" bIns="0" rtlCol="0" anchor="ctr"/>
          <a:lstStyle/>
          <a:p>
            <a:pPr indent="0" marL="0">
              <a:buNone/>
            </a:pPr>
            <a:r>
              <a:rPr lang="en-US" sz="1100" dirty="0">
                <a:solidFill>
                  <a:srgbClr val="F59E0B"/>
                </a:solidFill>
                <a:latin typeface="Calibri" pitchFamily="34" charset="0"/>
                <a:ea typeface="Calibri" pitchFamily="34" charset="-122"/>
                <a:cs typeface="Calibri" pitchFamily="34" charset="-120"/>
              </a:rPr>
              <a:t>💡  DeepSeekのV4は、米国製の高価なAPIを使わなくてもトップクラスの性能を手元で動かせる時代を切り開いた</a:t>
            </a:r>
            <a:endParaRPr lang="en-US" sz="1100" dirty="0"/>
          </a:p>
        </p:txBody>
      </p:sp>
      <p:sp>
        <p:nvSpPr>
          <p:cNvPr id="8" name="Text 5"/>
          <p:cNvSpPr/>
          <p:nvPr/>
        </p:nvSpPr>
        <p:spPr>
          <a:xfrm>
            <a:off x="457200" y="4709160"/>
            <a:ext cx="6858000" cy="320040"/>
          </a:xfrm>
          <a:prstGeom prst="rect">
            <a:avLst/>
          </a:prstGeom>
          <a:noFill/>
          <a:ln/>
        </p:spPr>
        <p:txBody>
          <a:bodyPr wrap="square" rtlCol="0" anchor="ctr"/>
          <a:lstStyle/>
          <a:p>
            <a:pPr algn="l" indent="0" marL="0">
              <a:buNone/>
            </a:pPr>
            <a:r>
              <a:rPr lang="en-US" sz="800" dirty="0">
                <a:solidFill>
                  <a:srgbClr val="64748B"/>
                </a:solidFill>
                <a:latin typeface="Calibri" pitchFamily="34" charset="0"/>
                <a:ea typeface="Calibri" pitchFamily="34" charset="-122"/>
                <a:cs typeface="Calibri" pitchFamily="34" charset="-120"/>
              </a:rPr>
              <a:t>techtech.club  |  2026年 AI業界 勢力図まるわかりガイド</a:t>
            </a:r>
            <a:endParaRPr lang="en-US" sz="800" dirty="0"/>
          </a:p>
        </p:txBody>
      </p:sp>
      <p:sp>
        <p:nvSpPr>
          <p:cNvPr id="9" name="Text 6"/>
          <p:cNvSpPr/>
          <p:nvPr/>
        </p:nvSpPr>
        <p:spPr>
          <a:xfrm>
            <a:off x="7772400" y="4709160"/>
            <a:ext cx="914400" cy="320040"/>
          </a:xfrm>
          <a:prstGeom prst="rect">
            <a:avLst/>
          </a:prstGeom>
          <a:noFill/>
          <a:ln/>
        </p:spPr>
        <p:txBody>
          <a:bodyPr wrap="square" rtlCol="0" anchor="ctr"/>
          <a:lstStyle/>
          <a:p>
            <a:pPr algn="r" indent="0" marL="0">
              <a:buNone/>
            </a:pPr>
            <a:r>
              <a:rPr lang="en-US" sz="800" dirty="0">
                <a:solidFill>
                  <a:srgbClr val="64748B"/>
                </a:solidFill>
                <a:latin typeface="Calibri" pitchFamily="34" charset="0"/>
                <a:ea typeface="Calibri" pitchFamily="34" charset="-122"/>
                <a:cs typeface="Calibri" pitchFamily="34" charset="-120"/>
              </a:rPr>
              <a:t>5 / 9</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F1629"/>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10B981"/>
          </a:solidFill>
          <a:ln/>
        </p:spPr>
      </p:sp>
      <p:sp>
        <p:nvSpPr>
          <p:cNvPr id="3" name="Text 1"/>
          <p:cNvSpPr/>
          <p:nvPr/>
        </p:nvSpPr>
        <p:spPr>
          <a:xfrm>
            <a:off x="457200" y="228600"/>
            <a:ext cx="7315200" cy="502920"/>
          </a:xfrm>
          <a:prstGeom prst="rect">
            <a:avLst/>
          </a:prstGeom>
          <a:noFill/>
          <a:ln/>
        </p:spPr>
        <p:txBody>
          <a:bodyPr wrap="square" lIns="0" tIns="0" rIns="0" bIns="0" rtlCol="0" anchor="ctr"/>
          <a:lstStyle/>
          <a:p>
            <a:pPr indent="0" marL="0">
              <a:buNone/>
            </a:pPr>
            <a:r>
              <a:rPr lang="en-US" sz="2600" b="1" dirty="0">
                <a:solidFill>
                  <a:srgbClr val="FFFFFF"/>
                </a:solidFill>
                <a:latin typeface="Trebuchet MS" pitchFamily="34" charset="0"/>
                <a:ea typeface="Trebuchet MS" pitchFamily="34" charset="-122"/>
                <a:cs typeface="Trebuchet MS" pitchFamily="34" charset="-120"/>
              </a:rPr>
              <a:t>AIエージェントとは？何ができるのか</a:t>
            </a:r>
            <a:endParaRPr lang="en-US" sz="2600" dirty="0"/>
          </a:p>
        </p:txBody>
      </p:sp>
      <p:sp>
        <p:nvSpPr>
          <p:cNvPr id="4" name="Text 2"/>
          <p:cNvSpPr/>
          <p:nvPr/>
        </p:nvSpPr>
        <p:spPr>
          <a:xfrm>
            <a:off x="457200" y="685800"/>
            <a:ext cx="8229600" cy="274320"/>
          </a:xfrm>
          <a:prstGeom prst="rect">
            <a:avLst/>
          </a:prstGeom>
          <a:noFill/>
          <a:ln/>
        </p:spPr>
        <p:txBody>
          <a:bodyPr wrap="square" lIns="0" tIns="0" rIns="0" bIns="0" rtlCol="0" anchor="ctr"/>
          <a:lstStyle/>
          <a:p>
            <a:pPr indent="0" marL="0">
              <a:buNone/>
            </a:pPr>
            <a:r>
              <a:rPr lang="en-US" sz="1200" dirty="0">
                <a:solidFill>
                  <a:srgbClr val="94A3B8"/>
                </a:solidFill>
                <a:latin typeface="Calibri" pitchFamily="34" charset="0"/>
                <a:ea typeface="Calibri" pitchFamily="34" charset="-122"/>
                <a:cs typeface="Calibri" pitchFamily="34" charset="-120"/>
              </a:rPr>
              <a:t>「質問に答える」から「仕事を代行する」へ  — 自律型AIの具体例</a:t>
            </a:r>
            <a:endParaRPr lang="en-US" sz="1200" dirty="0"/>
          </a:p>
        </p:txBody>
      </p:sp>
      <p:sp>
        <p:nvSpPr>
          <p:cNvPr id="5" name="Shape 3"/>
          <p:cNvSpPr/>
          <p:nvPr/>
        </p:nvSpPr>
        <p:spPr>
          <a:xfrm>
            <a:off x="411480" y="1143000"/>
            <a:ext cx="2606040" cy="2926080"/>
          </a:xfrm>
          <a:prstGeom prst="rect">
            <a:avLst/>
          </a:prstGeom>
          <a:solidFill>
            <a:srgbClr val="1A2340"/>
          </a:solidFill>
          <a:ln/>
          <a:effectLst>
            <a:outerShdw sx="100000" sy="100000" kx="0" ky="0" algn="bl" rotWithShape="0" blurRad="101600" dist="38100" dir="8100000">
              <a:srgbClr val="000000">
                <a:alpha val="25000"/>
              </a:srgbClr>
            </a:outerShdw>
          </a:effectLst>
        </p:spPr>
      </p:sp>
      <p:sp>
        <p:nvSpPr>
          <p:cNvPr id="6" name="Shape 4"/>
          <p:cNvSpPr/>
          <p:nvPr/>
        </p:nvSpPr>
        <p:spPr>
          <a:xfrm>
            <a:off x="411480" y="1143000"/>
            <a:ext cx="2606040" cy="54864"/>
          </a:xfrm>
          <a:prstGeom prst="rect">
            <a:avLst/>
          </a:prstGeom>
          <a:solidFill>
            <a:srgbClr val="3B82F6"/>
          </a:solidFill>
          <a:ln/>
        </p:spPr>
      </p:sp>
      <p:pic>
        <p:nvPicPr>
          <p:cNvPr id="7" name="Image 0" descr="preencoded.png">    </p:cNvPr>
          <p:cNvPicPr>
            <a:picLocks noChangeAspect="1"/>
          </p:cNvPicPr>
          <p:nvPr/>
        </p:nvPicPr>
        <p:blipFill>
          <a:blip r:embed="rId1"/>
          <a:stretch>
            <a:fillRect/>
          </a:stretch>
        </p:blipFill>
        <p:spPr>
          <a:xfrm>
            <a:off x="594360" y="1325880"/>
            <a:ext cx="411480" cy="411480"/>
          </a:xfrm>
          <a:prstGeom prst="rect">
            <a:avLst/>
          </a:prstGeom>
        </p:spPr>
      </p:pic>
      <p:sp>
        <p:nvSpPr>
          <p:cNvPr id="8" name="Text 5"/>
          <p:cNvSpPr/>
          <p:nvPr/>
        </p:nvSpPr>
        <p:spPr>
          <a:xfrm>
            <a:off x="1097280" y="1325880"/>
            <a:ext cx="1691640" cy="274320"/>
          </a:xfrm>
          <a:prstGeom prst="rect">
            <a:avLst/>
          </a:prstGeom>
          <a:noFill/>
          <a:ln/>
        </p:spPr>
        <p:txBody>
          <a:bodyPr wrap="square" lIns="0" tIns="0" rIns="0" bIns="0" rtlCol="0" anchor="ctr"/>
          <a:lstStyle/>
          <a:p>
            <a:pPr indent="0" marL="0">
              <a:buNone/>
            </a:pPr>
            <a:r>
              <a:rPr lang="en-US" sz="1600" b="1" dirty="0">
                <a:solidFill>
                  <a:srgbClr val="FFFFFF"/>
                </a:solidFill>
                <a:latin typeface="Trebuchet MS" pitchFamily="34" charset="0"/>
                <a:ea typeface="Trebuchet MS" pitchFamily="34" charset="-122"/>
                <a:cs typeface="Trebuchet MS" pitchFamily="34" charset="-120"/>
              </a:rPr>
              <a:t>Manus AI</a:t>
            </a:r>
            <a:endParaRPr lang="en-US" sz="1600" dirty="0"/>
          </a:p>
        </p:txBody>
      </p:sp>
      <p:sp>
        <p:nvSpPr>
          <p:cNvPr id="9" name="Text 6"/>
          <p:cNvSpPr/>
          <p:nvPr/>
        </p:nvSpPr>
        <p:spPr>
          <a:xfrm>
            <a:off x="1097280" y="1581912"/>
            <a:ext cx="1691640" cy="228600"/>
          </a:xfrm>
          <a:prstGeom prst="rect">
            <a:avLst/>
          </a:prstGeom>
          <a:noFill/>
          <a:ln/>
        </p:spPr>
        <p:txBody>
          <a:bodyPr wrap="square" lIns="0" tIns="0" rIns="0" bIns="0" rtlCol="0" anchor="ctr"/>
          <a:lstStyle/>
          <a:p>
            <a:pPr indent="0" marL="0">
              <a:buNone/>
            </a:pPr>
            <a:r>
              <a:rPr lang="en-US" sz="900" dirty="0">
                <a:solidFill>
                  <a:srgbClr val="3B82F6"/>
                </a:solidFill>
                <a:latin typeface="Calibri" pitchFamily="34" charset="0"/>
                <a:ea typeface="Calibri" pitchFamily="34" charset="-122"/>
                <a:cs typeface="Calibri" pitchFamily="34" charset="-120"/>
              </a:rPr>
              <a:t>実行のリーダー（Meta傘下）</a:t>
            </a:r>
            <a:endParaRPr lang="en-US" sz="900" dirty="0"/>
          </a:p>
        </p:txBody>
      </p:sp>
      <p:sp>
        <p:nvSpPr>
          <p:cNvPr id="10" name="Shape 7"/>
          <p:cNvSpPr/>
          <p:nvPr/>
        </p:nvSpPr>
        <p:spPr>
          <a:xfrm>
            <a:off x="594360" y="1920240"/>
            <a:ext cx="2240280" cy="9144"/>
          </a:xfrm>
          <a:prstGeom prst="rect">
            <a:avLst/>
          </a:prstGeom>
          <a:solidFill>
            <a:srgbClr val="2D3A5C"/>
          </a:solidFill>
          <a:ln/>
        </p:spPr>
      </p:sp>
      <p:sp>
        <p:nvSpPr>
          <p:cNvPr id="11" name="Text 8"/>
          <p:cNvSpPr/>
          <p:nvPr/>
        </p:nvSpPr>
        <p:spPr>
          <a:xfrm>
            <a:off x="594360" y="2011680"/>
            <a:ext cx="2240280" cy="228600"/>
          </a:xfrm>
          <a:prstGeom prst="rect">
            <a:avLst/>
          </a:prstGeom>
          <a:noFill/>
          <a:ln/>
        </p:spPr>
        <p:txBody>
          <a:bodyPr wrap="square" lIns="0" tIns="0" rIns="0" bIns="0" rtlCol="0" anchor="ctr"/>
          <a:lstStyle/>
          <a:p>
            <a:pPr indent="0" marL="0">
              <a:buNone/>
            </a:pPr>
            <a:r>
              <a:rPr lang="en-US" sz="1000" b="1" dirty="0">
                <a:solidFill>
                  <a:srgbClr val="64748B"/>
                </a:solidFill>
                <a:latin typeface="Calibri" pitchFamily="34" charset="0"/>
                <a:ea typeface="Calibri" pitchFamily="34" charset="-122"/>
                <a:cs typeface="Calibri" pitchFamily="34" charset="-120"/>
              </a:rPr>
              <a:t>できること</a:t>
            </a:r>
            <a:endParaRPr lang="en-US" sz="1000" dirty="0"/>
          </a:p>
        </p:txBody>
      </p:sp>
      <p:sp>
        <p:nvSpPr>
          <p:cNvPr id="12" name="Text 9"/>
          <p:cNvSpPr/>
          <p:nvPr/>
        </p:nvSpPr>
        <p:spPr>
          <a:xfrm>
            <a:off x="594360" y="2240280"/>
            <a:ext cx="2240280" cy="1645920"/>
          </a:xfrm>
          <a:prstGeom prst="rect">
            <a:avLst/>
          </a:prstGeom>
          <a:noFill/>
          <a:ln/>
        </p:spPr>
        <p:txBody>
          <a:bodyPr wrap="square" lIns="0" tIns="0" rIns="0" bIns="0" rtlCol="0" anchor="t"/>
          <a:lstStyle/>
          <a:p>
            <a:pPr indent="0" marL="0">
              <a:lnSpc>
                <a:spcPct val="150000"/>
              </a:lnSpc>
              <a:buNone/>
            </a:pPr>
            <a:r>
              <a:rPr lang="en-US" sz="1050" dirty="0">
                <a:solidFill>
                  <a:srgbClr val="94A3B8"/>
                </a:solidFill>
                <a:latin typeface="Calibri" pitchFamily="34" charset="0"/>
                <a:ea typeface="Calibri" pitchFamily="34" charset="-122"/>
                <a:cs typeface="Calibri" pitchFamily="34" charset="-120"/>
              </a:rPr>
              <a:t>旅行の予約を最初から最後まで自動完結</a:t>
            </a:r>
            <a:endParaRPr lang="en-US" sz="1050" dirty="0"/>
          </a:p>
          <a:p>
            <a:pPr indent="0" marL="0">
              <a:lnSpc>
                <a:spcPct val="150000"/>
              </a:lnSpc>
              <a:buNone/>
            </a:pPr>
            <a:r>
              <a:rPr lang="en-US" sz="1050" dirty="0">
                <a:solidFill>
                  <a:srgbClr val="94A3B8"/>
                </a:solidFill>
                <a:latin typeface="Calibri" pitchFamily="34" charset="0"/>
                <a:ea typeface="Calibri" pitchFamily="34" charset="-122"/>
                <a:cs typeface="Calibri" pitchFamily="34" charset="-120"/>
              </a:rPr>
              <a:t>市場調査レポートを数分で作成</a:t>
            </a:r>
            <a:endParaRPr lang="en-US" sz="1050" dirty="0"/>
          </a:p>
          <a:p>
            <a:pPr indent="0" marL="0">
              <a:lnSpc>
                <a:spcPct val="150000"/>
              </a:lnSpc>
              <a:buNone/>
            </a:pPr>
            <a:r>
              <a:rPr lang="en-US" sz="1050" dirty="0">
                <a:solidFill>
                  <a:srgbClr val="94A3B8"/>
                </a:solidFill>
                <a:latin typeface="Calibri" pitchFamily="34" charset="0"/>
                <a:ea typeface="Calibri" pitchFamily="34" charset="-122"/>
                <a:cs typeface="Calibri" pitchFamily="34" charset="-120"/>
              </a:rPr>
              <a:t>フォーム入力や申し込みも代行</a:t>
            </a:r>
            <a:endParaRPr lang="en-US" sz="1050" dirty="0"/>
          </a:p>
        </p:txBody>
      </p:sp>
      <p:sp>
        <p:nvSpPr>
          <p:cNvPr id="13" name="Shape 10"/>
          <p:cNvSpPr/>
          <p:nvPr/>
        </p:nvSpPr>
        <p:spPr>
          <a:xfrm>
            <a:off x="3200400" y="1143000"/>
            <a:ext cx="2606040" cy="2926080"/>
          </a:xfrm>
          <a:prstGeom prst="rect">
            <a:avLst/>
          </a:prstGeom>
          <a:solidFill>
            <a:srgbClr val="1A2340"/>
          </a:solidFill>
          <a:ln/>
          <a:effectLst>
            <a:outerShdw sx="100000" sy="100000" kx="0" ky="0" algn="bl" rotWithShape="0" blurRad="101600" dist="38100" dir="8100000">
              <a:srgbClr val="000000">
                <a:alpha val="25000"/>
              </a:srgbClr>
            </a:outerShdw>
          </a:effectLst>
        </p:spPr>
      </p:sp>
      <p:sp>
        <p:nvSpPr>
          <p:cNvPr id="14" name="Shape 11"/>
          <p:cNvSpPr/>
          <p:nvPr/>
        </p:nvSpPr>
        <p:spPr>
          <a:xfrm>
            <a:off x="3200400" y="1143000"/>
            <a:ext cx="2606040" cy="54864"/>
          </a:xfrm>
          <a:prstGeom prst="rect">
            <a:avLst/>
          </a:prstGeom>
          <a:solidFill>
            <a:srgbClr val="8B5CF6"/>
          </a:solidFill>
          <a:ln/>
        </p:spPr>
      </p:sp>
      <p:pic>
        <p:nvPicPr>
          <p:cNvPr id="15" name="Image 1" descr="preencoded.png">    </p:cNvPr>
          <p:cNvPicPr>
            <a:picLocks noChangeAspect="1"/>
          </p:cNvPicPr>
          <p:nvPr/>
        </p:nvPicPr>
        <p:blipFill>
          <a:blip r:embed="rId2"/>
          <a:stretch>
            <a:fillRect/>
          </a:stretch>
        </p:blipFill>
        <p:spPr>
          <a:xfrm>
            <a:off x="3383280" y="1325880"/>
            <a:ext cx="411480" cy="411480"/>
          </a:xfrm>
          <a:prstGeom prst="rect">
            <a:avLst/>
          </a:prstGeom>
        </p:spPr>
      </p:pic>
      <p:sp>
        <p:nvSpPr>
          <p:cNvPr id="16" name="Text 12"/>
          <p:cNvSpPr/>
          <p:nvPr/>
        </p:nvSpPr>
        <p:spPr>
          <a:xfrm>
            <a:off x="3886200" y="1325880"/>
            <a:ext cx="1691640" cy="274320"/>
          </a:xfrm>
          <a:prstGeom prst="rect">
            <a:avLst/>
          </a:prstGeom>
          <a:noFill/>
          <a:ln/>
        </p:spPr>
        <p:txBody>
          <a:bodyPr wrap="square" lIns="0" tIns="0" rIns="0" bIns="0" rtlCol="0" anchor="ctr"/>
          <a:lstStyle/>
          <a:p>
            <a:pPr indent="0" marL="0">
              <a:buNone/>
            </a:pPr>
            <a:r>
              <a:rPr lang="en-US" sz="1600" b="1" dirty="0">
                <a:solidFill>
                  <a:srgbClr val="FFFFFF"/>
                </a:solidFill>
                <a:latin typeface="Trebuchet MS" pitchFamily="34" charset="0"/>
                <a:ea typeface="Trebuchet MS" pitchFamily="34" charset="-122"/>
                <a:cs typeface="Trebuchet MS" pitchFamily="34" charset="-120"/>
              </a:rPr>
              <a:t>Genspark</a:t>
            </a:r>
            <a:endParaRPr lang="en-US" sz="1600" dirty="0"/>
          </a:p>
        </p:txBody>
      </p:sp>
      <p:sp>
        <p:nvSpPr>
          <p:cNvPr id="17" name="Text 13"/>
          <p:cNvSpPr/>
          <p:nvPr/>
        </p:nvSpPr>
        <p:spPr>
          <a:xfrm>
            <a:off x="3886200" y="1581912"/>
            <a:ext cx="1691640" cy="228600"/>
          </a:xfrm>
          <a:prstGeom prst="rect">
            <a:avLst/>
          </a:prstGeom>
          <a:noFill/>
          <a:ln/>
        </p:spPr>
        <p:txBody>
          <a:bodyPr wrap="square" lIns="0" tIns="0" rIns="0" bIns="0" rtlCol="0" anchor="ctr"/>
          <a:lstStyle/>
          <a:p>
            <a:pPr indent="0" marL="0">
              <a:buNone/>
            </a:pPr>
            <a:r>
              <a:rPr lang="en-US" sz="900" dirty="0">
                <a:solidFill>
                  <a:srgbClr val="8B5CF6"/>
                </a:solidFill>
                <a:latin typeface="Calibri" pitchFamily="34" charset="0"/>
                <a:ea typeface="Calibri" pitchFamily="34" charset="-122"/>
                <a:cs typeface="Calibri" pitchFamily="34" charset="-120"/>
              </a:rPr>
              <a:t>統合ワークスペース</a:t>
            </a:r>
            <a:endParaRPr lang="en-US" sz="900" dirty="0"/>
          </a:p>
        </p:txBody>
      </p:sp>
      <p:sp>
        <p:nvSpPr>
          <p:cNvPr id="18" name="Shape 14"/>
          <p:cNvSpPr/>
          <p:nvPr/>
        </p:nvSpPr>
        <p:spPr>
          <a:xfrm>
            <a:off x="3383280" y="1920240"/>
            <a:ext cx="2240280" cy="9144"/>
          </a:xfrm>
          <a:prstGeom prst="rect">
            <a:avLst/>
          </a:prstGeom>
          <a:solidFill>
            <a:srgbClr val="2D3A5C"/>
          </a:solidFill>
          <a:ln/>
        </p:spPr>
      </p:sp>
      <p:sp>
        <p:nvSpPr>
          <p:cNvPr id="19" name="Text 15"/>
          <p:cNvSpPr/>
          <p:nvPr/>
        </p:nvSpPr>
        <p:spPr>
          <a:xfrm>
            <a:off x="3383280" y="2011680"/>
            <a:ext cx="2240280" cy="228600"/>
          </a:xfrm>
          <a:prstGeom prst="rect">
            <a:avLst/>
          </a:prstGeom>
          <a:noFill/>
          <a:ln/>
        </p:spPr>
        <p:txBody>
          <a:bodyPr wrap="square" lIns="0" tIns="0" rIns="0" bIns="0" rtlCol="0" anchor="ctr"/>
          <a:lstStyle/>
          <a:p>
            <a:pPr indent="0" marL="0">
              <a:buNone/>
            </a:pPr>
            <a:r>
              <a:rPr lang="en-US" sz="1000" b="1" dirty="0">
                <a:solidFill>
                  <a:srgbClr val="64748B"/>
                </a:solidFill>
                <a:latin typeface="Calibri" pitchFamily="34" charset="0"/>
                <a:ea typeface="Calibri" pitchFamily="34" charset="-122"/>
                <a:cs typeface="Calibri" pitchFamily="34" charset="-120"/>
              </a:rPr>
              <a:t>できること</a:t>
            </a:r>
            <a:endParaRPr lang="en-US" sz="1000" dirty="0"/>
          </a:p>
        </p:txBody>
      </p:sp>
      <p:sp>
        <p:nvSpPr>
          <p:cNvPr id="20" name="Text 16"/>
          <p:cNvSpPr/>
          <p:nvPr/>
        </p:nvSpPr>
        <p:spPr>
          <a:xfrm>
            <a:off x="3383280" y="2240280"/>
            <a:ext cx="2240280" cy="1645920"/>
          </a:xfrm>
          <a:prstGeom prst="rect">
            <a:avLst/>
          </a:prstGeom>
          <a:noFill/>
          <a:ln/>
        </p:spPr>
        <p:txBody>
          <a:bodyPr wrap="square" lIns="0" tIns="0" rIns="0" bIns="0" rtlCol="0" anchor="t"/>
          <a:lstStyle/>
          <a:p>
            <a:pPr indent="0" marL="0">
              <a:lnSpc>
                <a:spcPct val="150000"/>
              </a:lnSpc>
              <a:buNone/>
            </a:pPr>
            <a:r>
              <a:rPr lang="en-US" sz="1050" dirty="0">
                <a:solidFill>
                  <a:srgbClr val="94A3B8"/>
                </a:solidFill>
                <a:latin typeface="Calibri" pitchFamily="34" charset="0"/>
                <a:ea typeface="Calibri" pitchFamily="34" charset="-122"/>
                <a:cs typeface="Calibri" pitchFamily="34" charset="-120"/>
              </a:rPr>
              <a:t>複数AIを1つに集約（文章・画像・分析）</a:t>
            </a:r>
            <a:endParaRPr lang="en-US" sz="1050" dirty="0"/>
          </a:p>
          <a:p>
            <a:pPr indent="0" marL="0">
              <a:lnSpc>
                <a:spcPct val="150000"/>
              </a:lnSpc>
              <a:buNone/>
            </a:pPr>
            <a:r>
              <a:rPr lang="en-US" sz="1050" dirty="0">
                <a:solidFill>
                  <a:srgbClr val="94A3B8"/>
                </a:solidFill>
                <a:latin typeface="Calibri" pitchFamily="34" charset="0"/>
                <a:ea typeface="Calibri" pitchFamily="34" charset="-122"/>
                <a:cs typeface="Calibri" pitchFamily="34" charset="-120"/>
              </a:rPr>
              <a:t>店舗に自動で電話して在庫確認</a:t>
            </a:r>
            <a:endParaRPr lang="en-US" sz="1050" dirty="0"/>
          </a:p>
          <a:p>
            <a:pPr indent="0" marL="0">
              <a:lnSpc>
                <a:spcPct val="150000"/>
              </a:lnSpc>
              <a:buNone/>
            </a:pPr>
            <a:r>
              <a:rPr lang="en-US" sz="1050" dirty="0">
                <a:solidFill>
                  <a:srgbClr val="94A3B8"/>
                </a:solidFill>
                <a:latin typeface="Calibri" pitchFamily="34" charset="0"/>
                <a:ea typeface="Calibri" pitchFamily="34" charset="-122"/>
                <a:cs typeface="Calibri" pitchFamily="34" charset="-120"/>
              </a:rPr>
              <a:t>リサーチ精度95%超、数百サイトを一括調査</a:t>
            </a:r>
            <a:endParaRPr lang="en-US" sz="1050" dirty="0"/>
          </a:p>
        </p:txBody>
      </p:sp>
      <p:sp>
        <p:nvSpPr>
          <p:cNvPr id="21" name="Shape 17"/>
          <p:cNvSpPr/>
          <p:nvPr/>
        </p:nvSpPr>
        <p:spPr>
          <a:xfrm>
            <a:off x="5989320" y="1143000"/>
            <a:ext cx="2606040" cy="2926080"/>
          </a:xfrm>
          <a:prstGeom prst="rect">
            <a:avLst/>
          </a:prstGeom>
          <a:solidFill>
            <a:srgbClr val="1A2340"/>
          </a:solidFill>
          <a:ln/>
          <a:effectLst>
            <a:outerShdw sx="100000" sy="100000" kx="0" ky="0" algn="bl" rotWithShape="0" blurRad="101600" dist="38100" dir="8100000">
              <a:srgbClr val="000000">
                <a:alpha val="25000"/>
              </a:srgbClr>
            </a:outerShdw>
          </a:effectLst>
        </p:spPr>
      </p:sp>
      <p:sp>
        <p:nvSpPr>
          <p:cNvPr id="22" name="Shape 18"/>
          <p:cNvSpPr/>
          <p:nvPr/>
        </p:nvSpPr>
        <p:spPr>
          <a:xfrm>
            <a:off x="5989320" y="1143000"/>
            <a:ext cx="2606040" cy="54864"/>
          </a:xfrm>
          <a:prstGeom prst="rect">
            <a:avLst/>
          </a:prstGeom>
          <a:solidFill>
            <a:srgbClr val="06B6D4"/>
          </a:solidFill>
          <a:ln/>
        </p:spPr>
      </p:sp>
      <p:pic>
        <p:nvPicPr>
          <p:cNvPr id="23" name="Image 2" descr="preencoded.png">    </p:cNvPr>
          <p:cNvPicPr>
            <a:picLocks noChangeAspect="1"/>
          </p:cNvPicPr>
          <p:nvPr/>
        </p:nvPicPr>
        <p:blipFill>
          <a:blip r:embed="rId3"/>
          <a:stretch>
            <a:fillRect/>
          </a:stretch>
        </p:blipFill>
        <p:spPr>
          <a:xfrm>
            <a:off x="6172200" y="1325880"/>
            <a:ext cx="411480" cy="411480"/>
          </a:xfrm>
          <a:prstGeom prst="rect">
            <a:avLst/>
          </a:prstGeom>
        </p:spPr>
      </p:pic>
      <p:sp>
        <p:nvSpPr>
          <p:cNvPr id="24" name="Text 19"/>
          <p:cNvSpPr/>
          <p:nvPr/>
        </p:nvSpPr>
        <p:spPr>
          <a:xfrm>
            <a:off x="6675120" y="1325880"/>
            <a:ext cx="1691640" cy="274320"/>
          </a:xfrm>
          <a:prstGeom prst="rect">
            <a:avLst/>
          </a:prstGeom>
          <a:noFill/>
          <a:ln/>
        </p:spPr>
        <p:txBody>
          <a:bodyPr wrap="square" lIns="0" tIns="0" rIns="0" bIns="0" rtlCol="0" anchor="ctr"/>
          <a:lstStyle/>
          <a:p>
            <a:pPr indent="0" marL="0">
              <a:buNone/>
            </a:pPr>
            <a:r>
              <a:rPr lang="en-US" sz="1600" b="1" dirty="0">
                <a:solidFill>
                  <a:srgbClr val="FFFFFF"/>
                </a:solidFill>
                <a:latin typeface="Trebuchet MS" pitchFamily="34" charset="0"/>
                <a:ea typeface="Trebuchet MS" pitchFamily="34" charset="-122"/>
                <a:cs typeface="Trebuchet MS" pitchFamily="34" charset="-120"/>
              </a:rPr>
              <a:t>Perplexity</a:t>
            </a:r>
            <a:endParaRPr lang="en-US" sz="1600" dirty="0"/>
          </a:p>
        </p:txBody>
      </p:sp>
      <p:sp>
        <p:nvSpPr>
          <p:cNvPr id="25" name="Text 20"/>
          <p:cNvSpPr/>
          <p:nvPr/>
        </p:nvSpPr>
        <p:spPr>
          <a:xfrm>
            <a:off x="6675120" y="1581912"/>
            <a:ext cx="1691640" cy="228600"/>
          </a:xfrm>
          <a:prstGeom prst="rect">
            <a:avLst/>
          </a:prstGeom>
          <a:noFill/>
          <a:ln/>
        </p:spPr>
        <p:txBody>
          <a:bodyPr wrap="square" lIns="0" tIns="0" rIns="0" bIns="0" rtlCol="0" anchor="ctr"/>
          <a:lstStyle/>
          <a:p>
            <a:pPr indent="0" marL="0">
              <a:buNone/>
            </a:pPr>
            <a:r>
              <a:rPr lang="en-US" sz="900" dirty="0">
                <a:solidFill>
                  <a:srgbClr val="06B6D4"/>
                </a:solidFill>
                <a:latin typeface="Calibri" pitchFamily="34" charset="0"/>
                <a:ea typeface="Calibri" pitchFamily="34" charset="-122"/>
                <a:cs typeface="Calibri" pitchFamily="34" charset="-120"/>
              </a:rPr>
              <a:t>リサーチの極致</a:t>
            </a:r>
            <a:endParaRPr lang="en-US" sz="900" dirty="0"/>
          </a:p>
        </p:txBody>
      </p:sp>
      <p:sp>
        <p:nvSpPr>
          <p:cNvPr id="26" name="Shape 21"/>
          <p:cNvSpPr/>
          <p:nvPr/>
        </p:nvSpPr>
        <p:spPr>
          <a:xfrm>
            <a:off x="6172200" y="1920240"/>
            <a:ext cx="2240280" cy="9144"/>
          </a:xfrm>
          <a:prstGeom prst="rect">
            <a:avLst/>
          </a:prstGeom>
          <a:solidFill>
            <a:srgbClr val="2D3A5C"/>
          </a:solidFill>
          <a:ln/>
        </p:spPr>
      </p:sp>
      <p:sp>
        <p:nvSpPr>
          <p:cNvPr id="27" name="Text 22"/>
          <p:cNvSpPr/>
          <p:nvPr/>
        </p:nvSpPr>
        <p:spPr>
          <a:xfrm>
            <a:off x="6172200" y="2011680"/>
            <a:ext cx="2240280" cy="228600"/>
          </a:xfrm>
          <a:prstGeom prst="rect">
            <a:avLst/>
          </a:prstGeom>
          <a:noFill/>
          <a:ln/>
        </p:spPr>
        <p:txBody>
          <a:bodyPr wrap="square" lIns="0" tIns="0" rIns="0" bIns="0" rtlCol="0" anchor="ctr"/>
          <a:lstStyle/>
          <a:p>
            <a:pPr indent="0" marL="0">
              <a:buNone/>
            </a:pPr>
            <a:r>
              <a:rPr lang="en-US" sz="1000" b="1" dirty="0">
                <a:solidFill>
                  <a:srgbClr val="64748B"/>
                </a:solidFill>
                <a:latin typeface="Calibri" pitchFamily="34" charset="0"/>
                <a:ea typeface="Calibri" pitchFamily="34" charset="-122"/>
                <a:cs typeface="Calibri" pitchFamily="34" charset="-120"/>
              </a:rPr>
              <a:t>できること</a:t>
            </a:r>
            <a:endParaRPr lang="en-US" sz="1000" dirty="0"/>
          </a:p>
        </p:txBody>
      </p:sp>
      <p:sp>
        <p:nvSpPr>
          <p:cNvPr id="28" name="Text 23"/>
          <p:cNvSpPr/>
          <p:nvPr/>
        </p:nvSpPr>
        <p:spPr>
          <a:xfrm>
            <a:off x="6172200" y="2240280"/>
            <a:ext cx="2240280" cy="1645920"/>
          </a:xfrm>
          <a:prstGeom prst="rect">
            <a:avLst/>
          </a:prstGeom>
          <a:noFill/>
          <a:ln/>
        </p:spPr>
        <p:txBody>
          <a:bodyPr wrap="square" lIns="0" tIns="0" rIns="0" bIns="0" rtlCol="0" anchor="t"/>
          <a:lstStyle/>
          <a:p>
            <a:pPr indent="0" marL="0">
              <a:lnSpc>
                <a:spcPct val="150000"/>
              </a:lnSpc>
              <a:buNone/>
            </a:pPr>
            <a:r>
              <a:rPr lang="en-US" sz="1050" dirty="0">
                <a:solidFill>
                  <a:srgbClr val="94A3B8"/>
                </a:solidFill>
                <a:latin typeface="Calibri" pitchFamily="34" charset="0"/>
                <a:ea typeface="Calibri" pitchFamily="34" charset="-122"/>
                <a:cs typeface="Calibri" pitchFamily="34" charset="-120"/>
              </a:rPr>
              <a:t>引用元付きの信頼性の高い調査報告</a:t>
            </a:r>
            <a:endParaRPr lang="en-US" sz="1050" dirty="0"/>
          </a:p>
          <a:p>
            <a:pPr indent="0" marL="0">
              <a:lnSpc>
                <a:spcPct val="150000"/>
              </a:lnSpc>
              <a:buNone/>
            </a:pPr>
            <a:r>
              <a:rPr lang="en-US" sz="1050" dirty="0">
                <a:solidFill>
                  <a:srgbClr val="94A3B8"/>
                </a:solidFill>
                <a:latin typeface="Calibri" pitchFamily="34" charset="0"/>
                <a:ea typeface="Calibri" pitchFamily="34" charset="-122"/>
                <a:cs typeface="Calibri" pitchFamily="34" charset="-120"/>
              </a:rPr>
              <a:t>ハルシネーション（嘘）を極限まで抑制</a:t>
            </a:r>
            <a:endParaRPr lang="en-US" sz="1050" dirty="0"/>
          </a:p>
          <a:p>
            <a:pPr indent="0" marL="0">
              <a:lnSpc>
                <a:spcPct val="150000"/>
              </a:lnSpc>
              <a:buNone/>
            </a:pPr>
            <a:r>
              <a:rPr lang="en-US" sz="1050" dirty="0">
                <a:solidFill>
                  <a:srgbClr val="94A3B8"/>
                </a:solidFill>
                <a:latin typeface="Calibri" pitchFamily="34" charset="0"/>
                <a:ea typeface="Calibri" pitchFamily="34" charset="-122"/>
                <a:cs typeface="Calibri" pitchFamily="34" charset="-120"/>
              </a:rPr>
              <a:t>企業のナレッジハブとして導入拡大</a:t>
            </a:r>
            <a:endParaRPr lang="en-US" sz="1050" dirty="0"/>
          </a:p>
        </p:txBody>
      </p:sp>
      <p:sp>
        <p:nvSpPr>
          <p:cNvPr id="29" name="Text 24"/>
          <p:cNvSpPr/>
          <p:nvPr/>
        </p:nvSpPr>
        <p:spPr>
          <a:xfrm>
            <a:off x="457200" y="4709160"/>
            <a:ext cx="6858000" cy="320040"/>
          </a:xfrm>
          <a:prstGeom prst="rect">
            <a:avLst/>
          </a:prstGeom>
          <a:noFill/>
          <a:ln/>
        </p:spPr>
        <p:txBody>
          <a:bodyPr wrap="square" rtlCol="0" anchor="ctr"/>
          <a:lstStyle/>
          <a:p>
            <a:pPr algn="l" indent="0" marL="0">
              <a:buNone/>
            </a:pPr>
            <a:r>
              <a:rPr lang="en-US" sz="800" dirty="0">
                <a:solidFill>
                  <a:srgbClr val="64748B"/>
                </a:solidFill>
                <a:latin typeface="Calibri" pitchFamily="34" charset="0"/>
                <a:ea typeface="Calibri" pitchFamily="34" charset="-122"/>
                <a:cs typeface="Calibri" pitchFamily="34" charset="-120"/>
              </a:rPr>
              <a:t>techtech.club  |  2026年 AI業界 勢力図まるわかりガイド</a:t>
            </a:r>
            <a:endParaRPr lang="en-US" sz="800" dirty="0"/>
          </a:p>
        </p:txBody>
      </p:sp>
      <p:sp>
        <p:nvSpPr>
          <p:cNvPr id="30" name="Text 25"/>
          <p:cNvSpPr/>
          <p:nvPr/>
        </p:nvSpPr>
        <p:spPr>
          <a:xfrm>
            <a:off x="7772400" y="4709160"/>
            <a:ext cx="914400" cy="320040"/>
          </a:xfrm>
          <a:prstGeom prst="rect">
            <a:avLst/>
          </a:prstGeom>
          <a:noFill/>
          <a:ln/>
        </p:spPr>
        <p:txBody>
          <a:bodyPr wrap="square" rtlCol="0" anchor="ctr"/>
          <a:lstStyle/>
          <a:p>
            <a:pPr algn="r" indent="0" marL="0">
              <a:buNone/>
            </a:pPr>
            <a:r>
              <a:rPr lang="en-US" sz="800" dirty="0">
                <a:solidFill>
                  <a:srgbClr val="64748B"/>
                </a:solidFill>
                <a:latin typeface="Calibri" pitchFamily="34" charset="0"/>
                <a:ea typeface="Calibri" pitchFamily="34" charset="-122"/>
                <a:cs typeface="Calibri" pitchFamily="34" charset="-120"/>
              </a:rPr>
              <a:t>6 / 9</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F1629"/>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59E0B"/>
          </a:solidFill>
          <a:ln/>
        </p:spPr>
      </p:sp>
      <p:sp>
        <p:nvSpPr>
          <p:cNvPr id="3" name="Text 1"/>
          <p:cNvSpPr/>
          <p:nvPr/>
        </p:nvSpPr>
        <p:spPr>
          <a:xfrm>
            <a:off x="457200" y="228600"/>
            <a:ext cx="5486400" cy="502920"/>
          </a:xfrm>
          <a:prstGeom prst="rect">
            <a:avLst/>
          </a:prstGeom>
          <a:noFill/>
          <a:ln/>
        </p:spPr>
        <p:txBody>
          <a:bodyPr wrap="square" lIns="0" tIns="0" rIns="0" bIns="0" rtlCol="0" anchor="ctr"/>
          <a:lstStyle/>
          <a:p>
            <a:pPr indent="0" marL="0">
              <a:buNone/>
            </a:pPr>
            <a:r>
              <a:rPr lang="en-US" sz="2600" b="1" dirty="0">
                <a:solidFill>
                  <a:srgbClr val="FFFFFF"/>
                </a:solidFill>
                <a:latin typeface="Trebuchet MS" pitchFamily="34" charset="0"/>
                <a:ea typeface="Trebuchet MS" pitchFamily="34" charset="-122"/>
                <a:cs typeface="Trebuchet MS" pitchFamily="34" charset="-120"/>
              </a:rPr>
              <a:t>日本市場のポジション</a:t>
            </a:r>
            <a:endParaRPr lang="en-US" sz="2600" dirty="0"/>
          </a:p>
        </p:txBody>
      </p:sp>
      <p:sp>
        <p:nvSpPr>
          <p:cNvPr id="4" name="Text 2"/>
          <p:cNvSpPr/>
          <p:nvPr/>
        </p:nvSpPr>
        <p:spPr>
          <a:xfrm>
            <a:off x="457200" y="685800"/>
            <a:ext cx="8229600" cy="274320"/>
          </a:xfrm>
          <a:prstGeom prst="rect">
            <a:avLst/>
          </a:prstGeom>
          <a:noFill/>
          <a:ln/>
        </p:spPr>
        <p:txBody>
          <a:bodyPr wrap="square" lIns="0" tIns="0" rIns="0" bIns="0" rtlCol="0" anchor="ctr"/>
          <a:lstStyle/>
          <a:p>
            <a:pPr indent="0" marL="0">
              <a:buNone/>
            </a:pPr>
            <a:r>
              <a:rPr lang="en-US" sz="1200" dirty="0">
                <a:solidFill>
                  <a:srgbClr val="94A3B8"/>
                </a:solidFill>
                <a:latin typeface="Calibri" pitchFamily="34" charset="0"/>
                <a:ea typeface="Calibri" pitchFamily="34" charset="-122"/>
                <a:cs typeface="Calibri" pitchFamily="34" charset="-120"/>
              </a:rPr>
              <a:t>Stargate計画への参画と独自AIの模索 — 日本は「利用者」から「開発者」へ</a:t>
            </a:r>
            <a:endParaRPr lang="en-US" sz="1200" dirty="0"/>
          </a:p>
        </p:txBody>
      </p:sp>
      <p:sp>
        <p:nvSpPr>
          <p:cNvPr id="5" name="Shape 3"/>
          <p:cNvSpPr/>
          <p:nvPr/>
        </p:nvSpPr>
        <p:spPr>
          <a:xfrm>
            <a:off x="274320" y="1097280"/>
            <a:ext cx="4114800" cy="3017520"/>
          </a:xfrm>
          <a:prstGeom prst="rect">
            <a:avLst/>
          </a:prstGeom>
          <a:solidFill>
            <a:srgbClr val="1A2340"/>
          </a:solidFill>
          <a:ln/>
          <a:effectLst>
            <a:outerShdw sx="100000" sy="100000" kx="0" ky="0" algn="bl" rotWithShape="0" blurRad="101600" dist="38100" dir="8100000">
              <a:srgbClr val="000000">
                <a:alpha val="25000"/>
              </a:srgbClr>
            </a:outerShdw>
          </a:effectLst>
        </p:spPr>
      </p:sp>
      <p:sp>
        <p:nvSpPr>
          <p:cNvPr id="6" name="Shape 4"/>
          <p:cNvSpPr/>
          <p:nvPr/>
        </p:nvSpPr>
        <p:spPr>
          <a:xfrm>
            <a:off x="274320" y="1097280"/>
            <a:ext cx="64008" cy="3017520"/>
          </a:xfrm>
          <a:prstGeom prst="rect">
            <a:avLst/>
          </a:prstGeom>
          <a:solidFill>
            <a:srgbClr val="F59E0B"/>
          </a:solidFill>
          <a:ln/>
        </p:spPr>
      </p:sp>
      <p:pic>
        <p:nvPicPr>
          <p:cNvPr id="7" name="Image 0" descr="preencoded.png">    </p:cNvPr>
          <p:cNvPicPr>
            <a:picLocks noChangeAspect="1"/>
          </p:cNvPicPr>
          <p:nvPr/>
        </p:nvPicPr>
        <p:blipFill>
          <a:blip r:embed="rId1"/>
          <a:stretch>
            <a:fillRect/>
          </a:stretch>
        </p:blipFill>
        <p:spPr>
          <a:xfrm>
            <a:off x="457200" y="1234440"/>
            <a:ext cx="365760" cy="365760"/>
          </a:xfrm>
          <a:prstGeom prst="rect">
            <a:avLst/>
          </a:prstGeom>
        </p:spPr>
      </p:pic>
      <p:sp>
        <p:nvSpPr>
          <p:cNvPr id="8" name="Text 5"/>
          <p:cNvSpPr/>
          <p:nvPr/>
        </p:nvSpPr>
        <p:spPr>
          <a:xfrm>
            <a:off x="914400" y="1207008"/>
            <a:ext cx="3200400" cy="274320"/>
          </a:xfrm>
          <a:prstGeom prst="rect">
            <a:avLst/>
          </a:prstGeom>
          <a:noFill/>
          <a:ln/>
        </p:spPr>
        <p:txBody>
          <a:bodyPr wrap="square" lIns="0" tIns="0" rIns="0" bIns="0" rtlCol="0" anchor="ctr"/>
          <a:lstStyle/>
          <a:p>
            <a:pPr indent="0" marL="0">
              <a:buNone/>
            </a:pPr>
            <a:r>
              <a:rPr lang="en-US" sz="1500" b="1" dirty="0">
                <a:solidFill>
                  <a:srgbClr val="FFFFFF"/>
                </a:solidFill>
                <a:latin typeface="Trebuchet MS" pitchFamily="34" charset="0"/>
                <a:ea typeface="Trebuchet MS" pitchFamily="34" charset="-122"/>
                <a:cs typeface="Trebuchet MS" pitchFamily="34" charset="-120"/>
              </a:rPr>
              <a:t>SoftBank Group</a:t>
            </a:r>
            <a:endParaRPr lang="en-US" sz="1500" dirty="0"/>
          </a:p>
        </p:txBody>
      </p:sp>
      <p:sp>
        <p:nvSpPr>
          <p:cNvPr id="9" name="Text 6"/>
          <p:cNvSpPr/>
          <p:nvPr/>
        </p:nvSpPr>
        <p:spPr>
          <a:xfrm>
            <a:off x="914400" y="1463040"/>
            <a:ext cx="3200400" cy="201168"/>
          </a:xfrm>
          <a:prstGeom prst="rect">
            <a:avLst/>
          </a:prstGeom>
          <a:noFill/>
          <a:ln/>
        </p:spPr>
        <p:txBody>
          <a:bodyPr wrap="square" lIns="0" tIns="0" rIns="0" bIns="0" rtlCol="0" anchor="ctr"/>
          <a:lstStyle/>
          <a:p>
            <a:pPr indent="0" marL="0">
              <a:buNone/>
            </a:pPr>
            <a:r>
              <a:rPr lang="en-US" sz="1000" dirty="0">
                <a:solidFill>
                  <a:srgbClr val="F59E0B"/>
                </a:solidFill>
                <a:latin typeface="Calibri" pitchFamily="34" charset="0"/>
                <a:ea typeface="Calibri" pitchFamily="34" charset="-122"/>
                <a:cs typeface="Calibri" pitchFamily="34" charset="-120"/>
              </a:rPr>
              <a:t>インフラ投資の巨人</a:t>
            </a:r>
            <a:endParaRPr lang="en-US" sz="1000" dirty="0"/>
          </a:p>
        </p:txBody>
      </p:sp>
      <p:sp>
        <p:nvSpPr>
          <p:cNvPr id="10" name="Text 7"/>
          <p:cNvSpPr/>
          <p:nvPr/>
        </p:nvSpPr>
        <p:spPr>
          <a:xfrm>
            <a:off x="457200" y="1783080"/>
            <a:ext cx="3749040" cy="2194560"/>
          </a:xfrm>
          <a:prstGeom prst="rect">
            <a:avLst/>
          </a:prstGeom>
          <a:noFill/>
          <a:ln/>
        </p:spPr>
        <p:txBody>
          <a:bodyPr wrap="square" lIns="0" tIns="0" rIns="0" bIns="0" rtlCol="0" anchor="t"/>
          <a:lstStyle/>
          <a:p>
            <a:pPr indent="0" marL="0">
              <a:lnSpc>
                <a:spcPct val="140000"/>
              </a:lnSpc>
              <a:buNone/>
            </a:pPr>
            <a:r>
              <a:rPr lang="en-US" sz="1050" dirty="0">
                <a:solidFill>
                  <a:srgbClr val="94A3B8"/>
                </a:solidFill>
                <a:latin typeface="Calibri" pitchFamily="34" charset="0"/>
                <a:ea typeface="Calibri" pitchFamily="34" charset="-122"/>
                <a:cs typeface="Calibri" pitchFamily="34" charset="-120"/>
              </a:rPr>
              <a:t>5,000億ドル規模の「Stargate計画」に主要パートナーとして参画</a:t>
            </a:r>
            <a:endParaRPr lang="en-US" sz="1050" dirty="0"/>
          </a:p>
          <a:p>
            <a:pPr indent="0" marL="0">
              <a:lnSpc>
                <a:spcPct val="140000"/>
              </a:lnSpc>
              <a:buNone/>
            </a:pPr>
            <a:r>
              <a:rPr lang="en-US" sz="1050" dirty="0">
                <a:solidFill>
                  <a:srgbClr val="94A3B8"/>
                </a:solidFill>
                <a:latin typeface="Calibri" pitchFamily="34" charset="0"/>
                <a:ea typeface="Calibri" pitchFamily="34" charset="-122"/>
                <a:cs typeface="Calibri" pitchFamily="34" charset="-120"/>
              </a:rPr>
              <a:t>OpenAIと合弁「クリスタル・インテリジェンス」を設立</a:t>
            </a:r>
            <a:endParaRPr lang="en-US" sz="1050" dirty="0"/>
          </a:p>
          <a:p>
            <a:pPr indent="0" marL="0">
              <a:lnSpc>
                <a:spcPct val="140000"/>
              </a:lnSpc>
              <a:buNone/>
            </a:pPr>
            <a:r>
              <a:rPr lang="en-US" sz="1050" dirty="0">
                <a:solidFill>
                  <a:srgbClr val="94A3B8"/>
                </a:solidFill>
                <a:latin typeface="Calibri" pitchFamily="34" charset="0"/>
                <a:ea typeface="Calibri" pitchFamily="34" charset="-122"/>
                <a:cs typeface="Calibri" pitchFamily="34" charset="-120"/>
              </a:rPr>
              <a:t>Arm省電力チップで独自データセンター網を構築</a:t>
            </a:r>
            <a:endParaRPr lang="en-US" sz="1050" dirty="0"/>
          </a:p>
          <a:p>
            <a:pPr indent="0" marL="0">
              <a:lnSpc>
                <a:spcPct val="140000"/>
              </a:lnSpc>
              <a:buNone/>
            </a:pPr>
            <a:r>
              <a:rPr lang="en-US" sz="1050" dirty="0">
                <a:solidFill>
                  <a:srgbClr val="94A3B8"/>
                </a:solidFill>
                <a:latin typeface="Calibri" pitchFamily="34" charset="0"/>
                <a:ea typeface="Calibri" pitchFamily="34" charset="-122"/>
                <a:cs typeface="Calibri" pitchFamily="34" charset="-120"/>
              </a:rPr>
              <a:t>AIエージェントで日本の労働力不足を解消する構想</a:t>
            </a:r>
            <a:endParaRPr lang="en-US" sz="1050" dirty="0"/>
          </a:p>
        </p:txBody>
      </p:sp>
      <p:sp>
        <p:nvSpPr>
          <p:cNvPr id="11" name="Shape 8"/>
          <p:cNvSpPr/>
          <p:nvPr/>
        </p:nvSpPr>
        <p:spPr>
          <a:xfrm>
            <a:off x="4663440" y="1097280"/>
            <a:ext cx="4206240" cy="1371600"/>
          </a:xfrm>
          <a:prstGeom prst="rect">
            <a:avLst/>
          </a:prstGeom>
          <a:solidFill>
            <a:srgbClr val="1A2340"/>
          </a:solidFill>
          <a:ln/>
          <a:effectLst>
            <a:outerShdw sx="100000" sy="100000" kx="0" ky="0" algn="bl" rotWithShape="0" blurRad="101600" dist="38100" dir="8100000">
              <a:srgbClr val="000000">
                <a:alpha val="25000"/>
              </a:srgbClr>
            </a:outerShdw>
          </a:effectLst>
        </p:spPr>
      </p:sp>
      <p:sp>
        <p:nvSpPr>
          <p:cNvPr id="12" name="Shape 9"/>
          <p:cNvSpPr/>
          <p:nvPr/>
        </p:nvSpPr>
        <p:spPr>
          <a:xfrm>
            <a:off x="4663440" y="1097280"/>
            <a:ext cx="64008" cy="1371600"/>
          </a:xfrm>
          <a:prstGeom prst="rect">
            <a:avLst/>
          </a:prstGeom>
          <a:solidFill>
            <a:srgbClr val="10B981"/>
          </a:solidFill>
          <a:ln/>
        </p:spPr>
      </p:sp>
      <p:pic>
        <p:nvPicPr>
          <p:cNvPr id="13" name="Image 1" descr="preencoded.png">    </p:cNvPr>
          <p:cNvPicPr>
            <a:picLocks noChangeAspect="1"/>
          </p:cNvPicPr>
          <p:nvPr/>
        </p:nvPicPr>
        <p:blipFill>
          <a:blip r:embed="rId2"/>
          <a:stretch>
            <a:fillRect/>
          </a:stretch>
        </p:blipFill>
        <p:spPr>
          <a:xfrm>
            <a:off x="4846320" y="1234440"/>
            <a:ext cx="365760" cy="365760"/>
          </a:xfrm>
          <a:prstGeom prst="rect">
            <a:avLst/>
          </a:prstGeom>
        </p:spPr>
      </p:pic>
      <p:sp>
        <p:nvSpPr>
          <p:cNvPr id="14" name="Text 10"/>
          <p:cNvSpPr/>
          <p:nvPr/>
        </p:nvSpPr>
        <p:spPr>
          <a:xfrm>
            <a:off x="5303520" y="1207008"/>
            <a:ext cx="3291840" cy="274320"/>
          </a:xfrm>
          <a:prstGeom prst="rect">
            <a:avLst/>
          </a:prstGeom>
          <a:noFill/>
          <a:ln/>
        </p:spPr>
        <p:txBody>
          <a:bodyPr wrap="square" lIns="0" tIns="0" rIns="0" bIns="0" rtlCol="0" anchor="ctr"/>
          <a:lstStyle/>
          <a:p>
            <a:pPr indent="0" marL="0">
              <a:buNone/>
            </a:pPr>
            <a:r>
              <a:rPr lang="en-US" sz="1500" b="1" dirty="0">
                <a:solidFill>
                  <a:srgbClr val="FFFFFF"/>
                </a:solidFill>
                <a:latin typeface="Trebuchet MS" pitchFamily="34" charset="0"/>
                <a:ea typeface="Trebuchet MS" pitchFamily="34" charset="-122"/>
                <a:cs typeface="Trebuchet MS" pitchFamily="34" charset="-120"/>
              </a:rPr>
              <a:t>Sakana AI</a:t>
            </a:r>
            <a:endParaRPr lang="en-US" sz="1500" dirty="0"/>
          </a:p>
        </p:txBody>
      </p:sp>
      <p:sp>
        <p:nvSpPr>
          <p:cNvPr id="15" name="Text 11"/>
          <p:cNvSpPr/>
          <p:nvPr/>
        </p:nvSpPr>
        <p:spPr>
          <a:xfrm>
            <a:off x="5303520" y="1463040"/>
            <a:ext cx="3291840" cy="201168"/>
          </a:xfrm>
          <a:prstGeom prst="rect">
            <a:avLst/>
          </a:prstGeom>
          <a:noFill/>
          <a:ln/>
        </p:spPr>
        <p:txBody>
          <a:bodyPr wrap="square" lIns="0" tIns="0" rIns="0" bIns="0" rtlCol="0" anchor="ctr"/>
          <a:lstStyle/>
          <a:p>
            <a:pPr indent="0" marL="0">
              <a:buNone/>
            </a:pPr>
            <a:r>
              <a:rPr lang="en-US" sz="1000" dirty="0">
                <a:solidFill>
                  <a:srgbClr val="10B981"/>
                </a:solidFill>
                <a:latin typeface="Calibri" pitchFamily="34" charset="0"/>
                <a:ea typeface="Calibri" pitchFamily="34" charset="-122"/>
                <a:cs typeface="Calibri" pitchFamily="34" charset="-120"/>
              </a:rPr>
              <a:t>AIの交配と進化</a:t>
            </a:r>
            <a:endParaRPr lang="en-US" sz="1000" dirty="0"/>
          </a:p>
        </p:txBody>
      </p:sp>
      <p:sp>
        <p:nvSpPr>
          <p:cNvPr id="16" name="Text 12"/>
          <p:cNvSpPr/>
          <p:nvPr/>
        </p:nvSpPr>
        <p:spPr>
          <a:xfrm>
            <a:off x="4846320" y="1783080"/>
            <a:ext cx="3840480" cy="548640"/>
          </a:xfrm>
          <a:prstGeom prst="rect">
            <a:avLst/>
          </a:prstGeom>
          <a:noFill/>
          <a:ln/>
        </p:spPr>
        <p:txBody>
          <a:bodyPr wrap="square" lIns="0" tIns="0" rIns="0" bIns="0" rtlCol="0" anchor="t"/>
          <a:lstStyle/>
          <a:p>
            <a:pPr indent="0" marL="0">
              <a:lnSpc>
                <a:spcPct val="140000"/>
              </a:lnSpc>
              <a:buNone/>
            </a:pPr>
            <a:r>
              <a:rPr lang="en-US" sz="1050" dirty="0">
                <a:solidFill>
                  <a:srgbClr val="94A3B8"/>
                </a:solidFill>
                <a:latin typeface="Calibri" pitchFamily="34" charset="0"/>
                <a:ea typeface="Calibri" pitchFamily="34" charset="-122"/>
                <a:cs typeface="Calibri" pitchFamily="34" charset="-120"/>
              </a:rPr>
              <a:t>「AI Scientist」— 仮説立案から</a:t>
            </a:r>
            <a:endParaRPr lang="en-US" sz="1050" dirty="0"/>
          </a:p>
          <a:p>
            <a:pPr indent="0" marL="0">
              <a:lnSpc>
                <a:spcPct val="140000"/>
              </a:lnSpc>
              <a:buNone/>
            </a:pPr>
            <a:r>
              <a:rPr lang="en-US" sz="1050" dirty="0">
                <a:solidFill>
                  <a:srgbClr val="94A3B8"/>
                </a:solidFill>
                <a:latin typeface="Calibri" pitchFamily="34" charset="0"/>
                <a:ea typeface="Calibri" pitchFamily="34" charset="-122"/>
                <a:cs typeface="Calibri" pitchFamily="34" charset="-120"/>
              </a:rPr>
              <a:t>論文執筆まで自律的に実行</a:t>
            </a:r>
            <a:endParaRPr lang="en-US" sz="1050" dirty="0"/>
          </a:p>
          <a:p>
            <a:pPr indent="0" marL="0">
              <a:lnSpc>
                <a:spcPct val="140000"/>
              </a:lnSpc>
              <a:buNone/>
            </a:pPr>
            <a:r>
              <a:rPr lang="en-US" sz="1050" dirty="0">
                <a:solidFill>
                  <a:srgbClr val="94A3B8"/>
                </a:solidFill>
                <a:latin typeface="Calibri" pitchFamily="34" charset="0"/>
                <a:ea typeface="Calibri" pitchFamily="34" charset="-122"/>
                <a:cs typeface="Calibri" pitchFamily="34" charset="-120"/>
              </a:rPr>
              <a:t>小規模モデルで特定領域の</a:t>
            </a:r>
            <a:endParaRPr lang="en-US" sz="1050" dirty="0"/>
          </a:p>
          <a:p>
            <a:pPr indent="0" marL="0">
              <a:lnSpc>
                <a:spcPct val="140000"/>
              </a:lnSpc>
              <a:buNone/>
            </a:pPr>
            <a:r>
              <a:rPr lang="en-US" sz="1050" dirty="0">
                <a:solidFill>
                  <a:srgbClr val="94A3B8"/>
                </a:solidFill>
                <a:latin typeface="Calibri" pitchFamily="34" charset="0"/>
                <a:ea typeface="Calibri" pitchFamily="34" charset="-122"/>
                <a:cs typeface="Calibri" pitchFamily="34" charset="-120"/>
              </a:rPr>
              <a:t>世界トップクラス性能を実現</a:t>
            </a:r>
            <a:endParaRPr lang="en-US" sz="1050" dirty="0"/>
          </a:p>
        </p:txBody>
      </p:sp>
      <p:sp>
        <p:nvSpPr>
          <p:cNvPr id="17" name="Shape 13"/>
          <p:cNvSpPr/>
          <p:nvPr/>
        </p:nvSpPr>
        <p:spPr>
          <a:xfrm>
            <a:off x="4663440" y="2651760"/>
            <a:ext cx="4206240" cy="1463040"/>
          </a:xfrm>
          <a:prstGeom prst="rect">
            <a:avLst/>
          </a:prstGeom>
          <a:solidFill>
            <a:srgbClr val="1A2340"/>
          </a:solidFill>
          <a:ln/>
          <a:effectLst>
            <a:outerShdw sx="100000" sy="100000" kx="0" ky="0" algn="bl" rotWithShape="0" blurRad="101600" dist="38100" dir="8100000">
              <a:srgbClr val="000000">
                <a:alpha val="25000"/>
              </a:srgbClr>
            </a:outerShdw>
          </a:effectLst>
        </p:spPr>
      </p:sp>
      <p:sp>
        <p:nvSpPr>
          <p:cNvPr id="18" name="Shape 14"/>
          <p:cNvSpPr/>
          <p:nvPr/>
        </p:nvSpPr>
        <p:spPr>
          <a:xfrm>
            <a:off x="4663440" y="2651760"/>
            <a:ext cx="64008" cy="1463040"/>
          </a:xfrm>
          <a:prstGeom prst="rect">
            <a:avLst/>
          </a:prstGeom>
          <a:solidFill>
            <a:srgbClr val="06B6D4"/>
          </a:solidFill>
          <a:ln/>
        </p:spPr>
      </p:sp>
      <p:pic>
        <p:nvPicPr>
          <p:cNvPr id="19" name="Image 2" descr="preencoded.png">    </p:cNvPr>
          <p:cNvPicPr>
            <a:picLocks noChangeAspect="1"/>
          </p:cNvPicPr>
          <p:nvPr/>
        </p:nvPicPr>
        <p:blipFill>
          <a:blip r:embed="rId3"/>
          <a:stretch>
            <a:fillRect/>
          </a:stretch>
        </p:blipFill>
        <p:spPr>
          <a:xfrm>
            <a:off x="4846320" y="2788920"/>
            <a:ext cx="365760" cy="365760"/>
          </a:xfrm>
          <a:prstGeom prst="rect">
            <a:avLst/>
          </a:prstGeom>
        </p:spPr>
      </p:pic>
      <p:sp>
        <p:nvSpPr>
          <p:cNvPr id="20" name="Text 15"/>
          <p:cNvSpPr/>
          <p:nvPr/>
        </p:nvSpPr>
        <p:spPr>
          <a:xfrm>
            <a:off x="5303520" y="2761488"/>
            <a:ext cx="3291840" cy="274320"/>
          </a:xfrm>
          <a:prstGeom prst="rect">
            <a:avLst/>
          </a:prstGeom>
          <a:noFill/>
          <a:ln/>
        </p:spPr>
        <p:txBody>
          <a:bodyPr wrap="square" lIns="0" tIns="0" rIns="0" bIns="0" rtlCol="0" anchor="ctr"/>
          <a:lstStyle/>
          <a:p>
            <a:pPr indent="0" marL="0">
              <a:buNone/>
            </a:pPr>
            <a:r>
              <a:rPr lang="en-US" sz="1500" b="1" dirty="0">
                <a:solidFill>
                  <a:srgbClr val="FFFFFF"/>
                </a:solidFill>
                <a:latin typeface="Trebuchet MS" pitchFamily="34" charset="0"/>
                <a:ea typeface="Trebuchet MS" pitchFamily="34" charset="-122"/>
                <a:cs typeface="Trebuchet MS" pitchFamily="34" charset="-120"/>
              </a:rPr>
              <a:t>Preferred Networks</a:t>
            </a:r>
            <a:endParaRPr lang="en-US" sz="1500" dirty="0"/>
          </a:p>
        </p:txBody>
      </p:sp>
      <p:sp>
        <p:nvSpPr>
          <p:cNvPr id="21" name="Text 16"/>
          <p:cNvSpPr/>
          <p:nvPr/>
        </p:nvSpPr>
        <p:spPr>
          <a:xfrm>
            <a:off x="5303520" y="3017520"/>
            <a:ext cx="3291840" cy="201168"/>
          </a:xfrm>
          <a:prstGeom prst="rect">
            <a:avLst/>
          </a:prstGeom>
          <a:noFill/>
          <a:ln/>
        </p:spPr>
        <p:txBody>
          <a:bodyPr wrap="square" lIns="0" tIns="0" rIns="0" bIns="0" rtlCol="0" anchor="ctr"/>
          <a:lstStyle/>
          <a:p>
            <a:pPr indent="0" marL="0">
              <a:buNone/>
            </a:pPr>
            <a:r>
              <a:rPr lang="en-US" sz="1000" dirty="0">
                <a:solidFill>
                  <a:srgbClr val="06B6D4"/>
                </a:solidFill>
                <a:latin typeface="Calibri" pitchFamily="34" charset="0"/>
                <a:ea typeface="Calibri" pitchFamily="34" charset="-122"/>
                <a:cs typeface="Calibri" pitchFamily="34" charset="-120"/>
              </a:rPr>
              <a:t>物理世界のAI実装</a:t>
            </a:r>
            <a:endParaRPr lang="en-US" sz="1000" dirty="0"/>
          </a:p>
        </p:txBody>
      </p:sp>
      <p:sp>
        <p:nvSpPr>
          <p:cNvPr id="22" name="Text 17"/>
          <p:cNvSpPr/>
          <p:nvPr/>
        </p:nvSpPr>
        <p:spPr>
          <a:xfrm>
            <a:off x="4846320" y="3337560"/>
            <a:ext cx="3840480" cy="640080"/>
          </a:xfrm>
          <a:prstGeom prst="rect">
            <a:avLst/>
          </a:prstGeom>
          <a:noFill/>
          <a:ln/>
        </p:spPr>
        <p:txBody>
          <a:bodyPr wrap="square" lIns="0" tIns="0" rIns="0" bIns="0" rtlCol="0" anchor="t"/>
          <a:lstStyle/>
          <a:p>
            <a:pPr indent="0" marL="0">
              <a:lnSpc>
                <a:spcPct val="140000"/>
              </a:lnSpc>
              <a:buNone/>
            </a:pPr>
            <a:r>
              <a:rPr lang="en-US" sz="1050" dirty="0">
                <a:solidFill>
                  <a:srgbClr val="94A3B8"/>
                </a:solidFill>
                <a:latin typeface="Calibri" pitchFamily="34" charset="0"/>
                <a:ea typeface="Calibri" pitchFamily="34" charset="-122"/>
                <a:cs typeface="Calibri" pitchFamily="34" charset="-120"/>
              </a:rPr>
              <a:t>独自チップ「MN-Core」で</a:t>
            </a:r>
            <a:endParaRPr lang="en-US" sz="1050" dirty="0"/>
          </a:p>
          <a:p>
            <a:pPr indent="0" marL="0">
              <a:lnSpc>
                <a:spcPct val="140000"/>
              </a:lnSpc>
              <a:buNone/>
            </a:pPr>
            <a:r>
              <a:rPr lang="en-US" sz="1050" dirty="0">
                <a:solidFill>
                  <a:srgbClr val="94A3B8"/>
                </a:solidFill>
                <a:latin typeface="Calibri" pitchFamily="34" charset="0"/>
                <a:ea typeface="Calibri" pitchFamily="34" charset="-122"/>
                <a:cs typeface="Calibri" pitchFamily="34" charset="-120"/>
              </a:rPr>
              <a:t>ハード×ソフトの垂直統合</a:t>
            </a:r>
            <a:endParaRPr lang="en-US" sz="1050" dirty="0"/>
          </a:p>
          <a:p>
            <a:pPr indent="0" marL="0">
              <a:lnSpc>
                <a:spcPct val="140000"/>
              </a:lnSpc>
              <a:buNone/>
            </a:pPr>
            <a:r>
              <a:rPr lang="en-US" sz="1050" dirty="0">
                <a:solidFill>
                  <a:srgbClr val="94A3B8"/>
                </a:solidFill>
                <a:latin typeface="Calibri" pitchFamily="34" charset="0"/>
                <a:ea typeface="Calibri" pitchFamily="34" charset="-122"/>
                <a:cs typeface="Calibri" pitchFamily="34" charset="-120"/>
              </a:rPr>
              <a:t>自動運転・医療診断・</a:t>
            </a:r>
            <a:endParaRPr lang="en-US" sz="1050" dirty="0"/>
          </a:p>
          <a:p>
            <a:pPr indent="0" marL="0">
              <a:lnSpc>
                <a:spcPct val="140000"/>
              </a:lnSpc>
              <a:buNone/>
            </a:pPr>
            <a:r>
              <a:rPr lang="en-US" sz="1050" dirty="0">
                <a:solidFill>
                  <a:srgbClr val="94A3B8"/>
                </a:solidFill>
                <a:latin typeface="Calibri" pitchFamily="34" charset="0"/>
                <a:ea typeface="Calibri" pitchFamily="34" charset="-122"/>
                <a:cs typeface="Calibri" pitchFamily="34" charset="-120"/>
              </a:rPr>
              <a:t>人型ロボット制御をリード</a:t>
            </a:r>
            <a:endParaRPr lang="en-US" sz="1050" dirty="0"/>
          </a:p>
        </p:txBody>
      </p:sp>
      <p:sp>
        <p:nvSpPr>
          <p:cNvPr id="23" name="Text 18"/>
          <p:cNvSpPr/>
          <p:nvPr/>
        </p:nvSpPr>
        <p:spPr>
          <a:xfrm>
            <a:off x="457200" y="4709160"/>
            <a:ext cx="6858000" cy="320040"/>
          </a:xfrm>
          <a:prstGeom prst="rect">
            <a:avLst/>
          </a:prstGeom>
          <a:noFill/>
          <a:ln/>
        </p:spPr>
        <p:txBody>
          <a:bodyPr wrap="square" rtlCol="0" anchor="ctr"/>
          <a:lstStyle/>
          <a:p>
            <a:pPr algn="l" indent="0" marL="0">
              <a:buNone/>
            </a:pPr>
            <a:r>
              <a:rPr lang="en-US" sz="800" dirty="0">
                <a:solidFill>
                  <a:srgbClr val="64748B"/>
                </a:solidFill>
                <a:latin typeface="Calibri" pitchFamily="34" charset="0"/>
                <a:ea typeface="Calibri" pitchFamily="34" charset="-122"/>
                <a:cs typeface="Calibri" pitchFamily="34" charset="-120"/>
              </a:rPr>
              <a:t>techtech.club  |  2026年 AI業界 勢力図まるわかりガイド</a:t>
            </a:r>
            <a:endParaRPr lang="en-US" sz="800" dirty="0"/>
          </a:p>
        </p:txBody>
      </p:sp>
      <p:sp>
        <p:nvSpPr>
          <p:cNvPr id="24" name="Text 19"/>
          <p:cNvSpPr/>
          <p:nvPr/>
        </p:nvSpPr>
        <p:spPr>
          <a:xfrm>
            <a:off x="7772400" y="4709160"/>
            <a:ext cx="914400" cy="320040"/>
          </a:xfrm>
          <a:prstGeom prst="rect">
            <a:avLst/>
          </a:prstGeom>
          <a:noFill/>
          <a:ln/>
        </p:spPr>
        <p:txBody>
          <a:bodyPr wrap="square" rtlCol="0" anchor="ctr"/>
          <a:lstStyle/>
          <a:p>
            <a:pPr algn="r" indent="0" marL="0">
              <a:buNone/>
            </a:pPr>
            <a:r>
              <a:rPr lang="en-US" sz="800" dirty="0">
                <a:solidFill>
                  <a:srgbClr val="64748B"/>
                </a:solidFill>
                <a:latin typeface="Calibri" pitchFamily="34" charset="0"/>
                <a:ea typeface="Calibri" pitchFamily="34" charset="-122"/>
                <a:cs typeface="Calibri" pitchFamily="34" charset="-120"/>
              </a:rPr>
              <a:t>7 / 9</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F1629"/>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59E0B"/>
          </a:solidFill>
          <a:ln/>
        </p:spPr>
      </p:sp>
      <p:sp>
        <p:nvSpPr>
          <p:cNvPr id="3" name="Text 1"/>
          <p:cNvSpPr/>
          <p:nvPr/>
        </p:nvSpPr>
        <p:spPr>
          <a:xfrm>
            <a:off x="457200" y="228600"/>
            <a:ext cx="7315200" cy="502920"/>
          </a:xfrm>
          <a:prstGeom prst="rect">
            <a:avLst/>
          </a:prstGeom>
          <a:noFill/>
          <a:ln/>
        </p:spPr>
        <p:txBody>
          <a:bodyPr wrap="square" lIns="0" tIns="0" rIns="0" bIns="0" rtlCol="0" anchor="ctr"/>
          <a:lstStyle/>
          <a:p>
            <a:pPr indent="0" marL="0">
              <a:buNone/>
            </a:pPr>
            <a:r>
              <a:rPr lang="en-US" sz="2600" b="1" dirty="0">
                <a:solidFill>
                  <a:srgbClr val="FFFFFF"/>
                </a:solidFill>
                <a:latin typeface="Trebuchet MS" pitchFamily="34" charset="0"/>
                <a:ea typeface="Trebuchet MS" pitchFamily="34" charset="-122"/>
                <a:cs typeface="Trebuchet MS" pitchFamily="34" charset="-120"/>
              </a:rPr>
              <a:t>AI業界の3つのボトルネック</a:t>
            </a:r>
            <a:endParaRPr lang="en-US" sz="2600" dirty="0"/>
          </a:p>
        </p:txBody>
      </p:sp>
      <p:sp>
        <p:nvSpPr>
          <p:cNvPr id="4" name="Text 2"/>
          <p:cNvSpPr/>
          <p:nvPr/>
        </p:nvSpPr>
        <p:spPr>
          <a:xfrm>
            <a:off x="457200" y="685800"/>
            <a:ext cx="8229600" cy="274320"/>
          </a:xfrm>
          <a:prstGeom prst="rect">
            <a:avLst/>
          </a:prstGeom>
          <a:noFill/>
          <a:ln/>
        </p:spPr>
        <p:txBody>
          <a:bodyPr wrap="square" lIns="0" tIns="0" rIns="0" bIns="0" rtlCol="0" anchor="ctr"/>
          <a:lstStyle/>
          <a:p>
            <a:pPr indent="0" marL="0">
              <a:buNone/>
            </a:pPr>
            <a:r>
              <a:rPr lang="en-US" sz="1200" dirty="0">
                <a:solidFill>
                  <a:srgbClr val="94A3B8"/>
                </a:solidFill>
                <a:latin typeface="Calibri" pitchFamily="34" charset="0"/>
                <a:ea typeface="Calibri" pitchFamily="34" charset="-122"/>
                <a:cs typeface="Calibri" pitchFamily="34" charset="-120"/>
              </a:rPr>
              <a:t>技術は進化しても「物理的な壁」がAIの成長速度を制約している</a:t>
            </a:r>
            <a:endParaRPr lang="en-US" sz="1200" dirty="0"/>
          </a:p>
        </p:txBody>
      </p:sp>
      <p:sp>
        <p:nvSpPr>
          <p:cNvPr id="5" name="Shape 3"/>
          <p:cNvSpPr/>
          <p:nvPr/>
        </p:nvSpPr>
        <p:spPr>
          <a:xfrm>
            <a:off x="411480" y="1097280"/>
            <a:ext cx="2606040" cy="3063240"/>
          </a:xfrm>
          <a:prstGeom prst="rect">
            <a:avLst/>
          </a:prstGeom>
          <a:solidFill>
            <a:srgbClr val="1A2340"/>
          </a:solidFill>
          <a:ln/>
          <a:effectLst>
            <a:outerShdw sx="100000" sy="100000" kx="0" ky="0" algn="bl" rotWithShape="0" blurRad="101600" dist="38100" dir="8100000">
              <a:srgbClr val="000000">
                <a:alpha val="25000"/>
              </a:srgbClr>
            </a:outerShdw>
          </a:effectLst>
        </p:spPr>
      </p:sp>
      <p:sp>
        <p:nvSpPr>
          <p:cNvPr id="6" name="Shape 4"/>
          <p:cNvSpPr/>
          <p:nvPr/>
        </p:nvSpPr>
        <p:spPr>
          <a:xfrm>
            <a:off x="411480" y="1097280"/>
            <a:ext cx="2606040" cy="54864"/>
          </a:xfrm>
          <a:prstGeom prst="rect">
            <a:avLst/>
          </a:prstGeom>
          <a:solidFill>
            <a:srgbClr val="3B82F6"/>
          </a:solidFill>
          <a:ln/>
        </p:spPr>
      </p:sp>
      <p:pic>
        <p:nvPicPr>
          <p:cNvPr id="7" name="Image 0" descr="preencoded.png">    </p:cNvPr>
          <p:cNvPicPr>
            <a:picLocks noChangeAspect="1"/>
          </p:cNvPicPr>
          <p:nvPr/>
        </p:nvPicPr>
        <p:blipFill>
          <a:blip r:embed="rId1"/>
          <a:stretch>
            <a:fillRect/>
          </a:stretch>
        </p:blipFill>
        <p:spPr>
          <a:xfrm>
            <a:off x="594360" y="1280160"/>
            <a:ext cx="365760" cy="365760"/>
          </a:xfrm>
          <a:prstGeom prst="rect">
            <a:avLst/>
          </a:prstGeom>
        </p:spPr>
      </p:pic>
      <p:sp>
        <p:nvSpPr>
          <p:cNvPr id="8" name="Text 5"/>
          <p:cNvSpPr/>
          <p:nvPr/>
        </p:nvSpPr>
        <p:spPr>
          <a:xfrm>
            <a:off x="1051560" y="1280160"/>
            <a:ext cx="1783080" cy="320040"/>
          </a:xfrm>
          <a:prstGeom prst="rect">
            <a:avLst/>
          </a:prstGeom>
          <a:noFill/>
          <a:ln/>
        </p:spPr>
        <p:txBody>
          <a:bodyPr wrap="square" lIns="0" tIns="0" rIns="0" bIns="0" rtlCol="0" anchor="ctr"/>
          <a:lstStyle/>
          <a:p>
            <a:pPr indent="0" marL="0">
              <a:buNone/>
            </a:pPr>
            <a:r>
              <a:rPr lang="en-US" sz="1400" b="1" dirty="0">
                <a:solidFill>
                  <a:srgbClr val="FFFFFF"/>
                </a:solidFill>
                <a:latin typeface="Trebuchet MS" pitchFamily="34" charset="0"/>
                <a:ea typeface="Trebuchet MS" pitchFamily="34" charset="-122"/>
                <a:cs typeface="Trebuchet MS" pitchFamily="34" charset="-120"/>
              </a:rPr>
              <a:t>半導体の供給不足</a:t>
            </a:r>
            <a:endParaRPr lang="en-US" sz="1400" dirty="0"/>
          </a:p>
        </p:txBody>
      </p:sp>
      <p:sp>
        <p:nvSpPr>
          <p:cNvPr id="9" name="Text 6"/>
          <p:cNvSpPr/>
          <p:nvPr/>
        </p:nvSpPr>
        <p:spPr>
          <a:xfrm>
            <a:off x="594360" y="1783080"/>
            <a:ext cx="2240280" cy="457200"/>
          </a:xfrm>
          <a:prstGeom prst="rect">
            <a:avLst/>
          </a:prstGeom>
          <a:noFill/>
          <a:ln/>
        </p:spPr>
        <p:txBody>
          <a:bodyPr wrap="square" lIns="0" tIns="0" rIns="0" bIns="0" rtlCol="0" anchor="ctr"/>
          <a:lstStyle/>
          <a:p>
            <a:pPr algn="ctr" indent="0" marL="0">
              <a:buNone/>
            </a:pPr>
            <a:r>
              <a:rPr lang="en-US" sz="3200" b="1" dirty="0">
                <a:solidFill>
                  <a:srgbClr val="3B82F6"/>
                </a:solidFill>
                <a:latin typeface="Trebuchet MS" pitchFamily="34" charset="0"/>
                <a:ea typeface="Trebuchet MS" pitchFamily="34" charset="-122"/>
                <a:cs typeface="Trebuchet MS" pitchFamily="34" charset="-120"/>
              </a:rPr>
              <a:t>90%+</a:t>
            </a:r>
            <a:endParaRPr lang="en-US" sz="3200" dirty="0"/>
          </a:p>
        </p:txBody>
      </p:sp>
      <p:sp>
        <p:nvSpPr>
          <p:cNvPr id="10" name="Text 7"/>
          <p:cNvSpPr/>
          <p:nvPr/>
        </p:nvSpPr>
        <p:spPr>
          <a:xfrm>
            <a:off x="594360" y="2194560"/>
            <a:ext cx="2240280" cy="228600"/>
          </a:xfrm>
          <a:prstGeom prst="rect">
            <a:avLst/>
          </a:prstGeom>
          <a:noFill/>
          <a:ln/>
        </p:spPr>
        <p:txBody>
          <a:bodyPr wrap="square" lIns="0" tIns="0" rIns="0" bIns="0" rtlCol="0" anchor="ctr"/>
          <a:lstStyle/>
          <a:p>
            <a:pPr algn="ctr" indent="0" marL="0">
              <a:buNone/>
            </a:pPr>
            <a:r>
              <a:rPr lang="en-US" sz="900" dirty="0">
                <a:solidFill>
                  <a:srgbClr val="64748B"/>
                </a:solidFill>
                <a:latin typeface="Calibri" pitchFamily="34" charset="0"/>
                <a:ea typeface="Calibri" pitchFamily="34" charset="-122"/>
                <a:cs typeface="Calibri" pitchFamily="34" charset="-120"/>
              </a:rPr>
              <a:t>NVIDIA市場シェア</a:t>
            </a:r>
            <a:endParaRPr lang="en-US" sz="900" dirty="0"/>
          </a:p>
        </p:txBody>
      </p:sp>
      <p:sp>
        <p:nvSpPr>
          <p:cNvPr id="11" name="Shape 8"/>
          <p:cNvSpPr/>
          <p:nvPr/>
        </p:nvSpPr>
        <p:spPr>
          <a:xfrm>
            <a:off x="594360" y="2514600"/>
            <a:ext cx="2240280" cy="9144"/>
          </a:xfrm>
          <a:prstGeom prst="rect">
            <a:avLst/>
          </a:prstGeom>
          <a:solidFill>
            <a:srgbClr val="2D3A5C"/>
          </a:solidFill>
          <a:ln/>
        </p:spPr>
      </p:sp>
      <p:sp>
        <p:nvSpPr>
          <p:cNvPr id="12" name="Text 9"/>
          <p:cNvSpPr/>
          <p:nvPr/>
        </p:nvSpPr>
        <p:spPr>
          <a:xfrm>
            <a:off x="594360" y="2606040"/>
            <a:ext cx="2240280" cy="1371600"/>
          </a:xfrm>
          <a:prstGeom prst="rect">
            <a:avLst/>
          </a:prstGeom>
          <a:noFill/>
          <a:ln/>
        </p:spPr>
        <p:txBody>
          <a:bodyPr wrap="square" lIns="0" tIns="0" rIns="0" bIns="0" rtlCol="0" anchor="t"/>
          <a:lstStyle/>
          <a:p>
            <a:pPr indent="0" marL="0">
              <a:lnSpc>
                <a:spcPct val="135000"/>
              </a:lnSpc>
              <a:buNone/>
            </a:pPr>
            <a:r>
              <a:rPr lang="en-US" sz="950" dirty="0">
                <a:solidFill>
                  <a:srgbClr val="94A3B8"/>
                </a:solidFill>
                <a:latin typeface="Calibri" pitchFamily="34" charset="0"/>
                <a:ea typeface="Calibri" pitchFamily="34" charset="-122"/>
                <a:cs typeface="Calibri" pitchFamily="34" charset="-120"/>
              </a:rPr>
              <a:t>NVIDIAがAIチップ市場をほぼ独占。TSMCの製造能力に物理的限界があり、チップ不足が「遅延の年」の主因に。Google・OpenAI・SoftBankは自社チップ開発で脱NVIDIA依存を急ぐ。</a:t>
            </a:r>
            <a:endParaRPr lang="en-US" sz="950" dirty="0"/>
          </a:p>
        </p:txBody>
      </p:sp>
      <p:sp>
        <p:nvSpPr>
          <p:cNvPr id="13" name="Shape 10"/>
          <p:cNvSpPr/>
          <p:nvPr/>
        </p:nvSpPr>
        <p:spPr>
          <a:xfrm>
            <a:off x="3200400" y="1097280"/>
            <a:ext cx="2606040" cy="3063240"/>
          </a:xfrm>
          <a:prstGeom prst="rect">
            <a:avLst/>
          </a:prstGeom>
          <a:solidFill>
            <a:srgbClr val="1A2340"/>
          </a:solidFill>
          <a:ln/>
          <a:effectLst>
            <a:outerShdw sx="100000" sy="100000" kx="0" ky="0" algn="bl" rotWithShape="0" blurRad="101600" dist="38100" dir="8100000">
              <a:srgbClr val="000000">
                <a:alpha val="25000"/>
              </a:srgbClr>
            </a:outerShdw>
          </a:effectLst>
        </p:spPr>
      </p:sp>
      <p:sp>
        <p:nvSpPr>
          <p:cNvPr id="14" name="Shape 11"/>
          <p:cNvSpPr/>
          <p:nvPr/>
        </p:nvSpPr>
        <p:spPr>
          <a:xfrm>
            <a:off x="3200400" y="1097280"/>
            <a:ext cx="2606040" cy="54864"/>
          </a:xfrm>
          <a:prstGeom prst="rect">
            <a:avLst/>
          </a:prstGeom>
          <a:solidFill>
            <a:srgbClr val="F59E0B"/>
          </a:solidFill>
          <a:ln/>
        </p:spPr>
      </p:sp>
      <p:pic>
        <p:nvPicPr>
          <p:cNvPr id="15" name="Image 1" descr="preencoded.png">    </p:cNvPr>
          <p:cNvPicPr>
            <a:picLocks noChangeAspect="1"/>
          </p:cNvPicPr>
          <p:nvPr/>
        </p:nvPicPr>
        <p:blipFill>
          <a:blip r:embed="rId2"/>
          <a:stretch>
            <a:fillRect/>
          </a:stretch>
        </p:blipFill>
        <p:spPr>
          <a:xfrm>
            <a:off x="3383280" y="1280160"/>
            <a:ext cx="365760" cy="365760"/>
          </a:xfrm>
          <a:prstGeom prst="rect">
            <a:avLst/>
          </a:prstGeom>
        </p:spPr>
      </p:pic>
      <p:sp>
        <p:nvSpPr>
          <p:cNvPr id="16" name="Text 12"/>
          <p:cNvSpPr/>
          <p:nvPr/>
        </p:nvSpPr>
        <p:spPr>
          <a:xfrm>
            <a:off x="3840480" y="1280160"/>
            <a:ext cx="1783080" cy="320040"/>
          </a:xfrm>
          <a:prstGeom prst="rect">
            <a:avLst/>
          </a:prstGeom>
          <a:noFill/>
          <a:ln/>
        </p:spPr>
        <p:txBody>
          <a:bodyPr wrap="square" lIns="0" tIns="0" rIns="0" bIns="0" rtlCol="0" anchor="ctr"/>
          <a:lstStyle/>
          <a:p>
            <a:pPr indent="0" marL="0">
              <a:buNone/>
            </a:pPr>
            <a:r>
              <a:rPr lang="en-US" sz="1400" b="1" dirty="0">
                <a:solidFill>
                  <a:srgbClr val="FFFFFF"/>
                </a:solidFill>
                <a:latin typeface="Trebuchet MS" pitchFamily="34" charset="0"/>
                <a:ea typeface="Trebuchet MS" pitchFamily="34" charset="-122"/>
                <a:cs typeface="Trebuchet MS" pitchFamily="34" charset="-120"/>
              </a:rPr>
              <a:t>電力の限界</a:t>
            </a:r>
            <a:endParaRPr lang="en-US" sz="1400" dirty="0"/>
          </a:p>
        </p:txBody>
      </p:sp>
      <p:sp>
        <p:nvSpPr>
          <p:cNvPr id="17" name="Text 13"/>
          <p:cNvSpPr/>
          <p:nvPr/>
        </p:nvSpPr>
        <p:spPr>
          <a:xfrm>
            <a:off x="3383280" y="1783080"/>
            <a:ext cx="2240280" cy="457200"/>
          </a:xfrm>
          <a:prstGeom prst="rect">
            <a:avLst/>
          </a:prstGeom>
          <a:noFill/>
          <a:ln/>
        </p:spPr>
        <p:txBody>
          <a:bodyPr wrap="square" lIns="0" tIns="0" rIns="0" bIns="0" rtlCol="0" anchor="ctr"/>
          <a:lstStyle/>
          <a:p>
            <a:pPr algn="ctr" indent="0" marL="0">
              <a:buNone/>
            </a:pPr>
            <a:r>
              <a:rPr lang="en-US" sz="3200" b="1" dirty="0">
                <a:solidFill>
                  <a:srgbClr val="F59E0B"/>
                </a:solidFill>
                <a:latin typeface="Trebuchet MS" pitchFamily="34" charset="0"/>
                <a:ea typeface="Trebuchet MS" pitchFamily="34" charset="-122"/>
                <a:cs typeface="Trebuchet MS" pitchFamily="34" charset="-120"/>
              </a:rPr>
              <a:t>1兆$+</a:t>
            </a:r>
            <a:endParaRPr lang="en-US" sz="3200" dirty="0"/>
          </a:p>
        </p:txBody>
      </p:sp>
      <p:sp>
        <p:nvSpPr>
          <p:cNvPr id="18" name="Text 14"/>
          <p:cNvSpPr/>
          <p:nvPr/>
        </p:nvSpPr>
        <p:spPr>
          <a:xfrm>
            <a:off x="3383280" y="2194560"/>
            <a:ext cx="2240280" cy="228600"/>
          </a:xfrm>
          <a:prstGeom prst="rect">
            <a:avLst/>
          </a:prstGeom>
          <a:noFill/>
          <a:ln/>
        </p:spPr>
        <p:txBody>
          <a:bodyPr wrap="square" lIns="0" tIns="0" rIns="0" bIns="0" rtlCol="0" anchor="ctr"/>
          <a:lstStyle/>
          <a:p>
            <a:pPr algn="ctr" indent="0" marL="0">
              <a:buNone/>
            </a:pPr>
            <a:r>
              <a:rPr lang="en-US" sz="900" dirty="0">
                <a:solidFill>
                  <a:srgbClr val="64748B"/>
                </a:solidFill>
                <a:latin typeface="Calibri" pitchFamily="34" charset="0"/>
                <a:ea typeface="Calibri" pitchFamily="34" charset="-122"/>
                <a:cs typeface="Calibri" pitchFamily="34" charset="-120"/>
              </a:rPr>
              <a:t>データセンター投資額</a:t>
            </a:r>
            <a:endParaRPr lang="en-US" sz="900" dirty="0"/>
          </a:p>
        </p:txBody>
      </p:sp>
      <p:sp>
        <p:nvSpPr>
          <p:cNvPr id="19" name="Shape 15"/>
          <p:cNvSpPr/>
          <p:nvPr/>
        </p:nvSpPr>
        <p:spPr>
          <a:xfrm>
            <a:off x="3383280" y="2514600"/>
            <a:ext cx="2240280" cy="9144"/>
          </a:xfrm>
          <a:prstGeom prst="rect">
            <a:avLst/>
          </a:prstGeom>
          <a:solidFill>
            <a:srgbClr val="2D3A5C"/>
          </a:solidFill>
          <a:ln/>
        </p:spPr>
      </p:sp>
      <p:sp>
        <p:nvSpPr>
          <p:cNvPr id="20" name="Text 16"/>
          <p:cNvSpPr/>
          <p:nvPr/>
        </p:nvSpPr>
        <p:spPr>
          <a:xfrm>
            <a:off x="3383280" y="2606040"/>
            <a:ext cx="2240280" cy="1371600"/>
          </a:xfrm>
          <a:prstGeom prst="rect">
            <a:avLst/>
          </a:prstGeom>
          <a:noFill/>
          <a:ln/>
        </p:spPr>
        <p:txBody>
          <a:bodyPr wrap="square" lIns="0" tIns="0" rIns="0" bIns="0" rtlCol="0" anchor="t"/>
          <a:lstStyle/>
          <a:p>
            <a:pPr indent="0" marL="0">
              <a:lnSpc>
                <a:spcPct val="135000"/>
              </a:lnSpc>
              <a:buNone/>
            </a:pPr>
            <a:r>
              <a:rPr lang="en-US" sz="950" dirty="0">
                <a:solidFill>
                  <a:srgbClr val="94A3B8"/>
                </a:solidFill>
                <a:latin typeface="Calibri" pitchFamily="34" charset="0"/>
                <a:ea typeface="Calibri" pitchFamily="34" charset="-122"/>
                <a:cs typeface="Calibri" pitchFamily="34" charset="-120"/>
              </a:rPr>
              <a:t>AIデータセンターの消費電力は小国の国家消費量に匹敵。電力網の増強が追いつかず、Big Tech企業がガスタービン発電機や原子力発電所との直接契約に乗り出す事態に。</a:t>
            </a:r>
            <a:endParaRPr lang="en-US" sz="950" dirty="0"/>
          </a:p>
        </p:txBody>
      </p:sp>
      <p:sp>
        <p:nvSpPr>
          <p:cNvPr id="21" name="Shape 17"/>
          <p:cNvSpPr/>
          <p:nvPr/>
        </p:nvSpPr>
        <p:spPr>
          <a:xfrm>
            <a:off x="5989320" y="1097280"/>
            <a:ext cx="2606040" cy="3063240"/>
          </a:xfrm>
          <a:prstGeom prst="rect">
            <a:avLst/>
          </a:prstGeom>
          <a:solidFill>
            <a:srgbClr val="1A2340"/>
          </a:solidFill>
          <a:ln/>
          <a:effectLst>
            <a:outerShdw sx="100000" sy="100000" kx="0" ky="0" algn="bl" rotWithShape="0" blurRad="101600" dist="38100" dir="8100000">
              <a:srgbClr val="000000">
                <a:alpha val="25000"/>
              </a:srgbClr>
            </a:outerShdw>
          </a:effectLst>
        </p:spPr>
      </p:sp>
      <p:sp>
        <p:nvSpPr>
          <p:cNvPr id="22" name="Shape 18"/>
          <p:cNvSpPr/>
          <p:nvPr/>
        </p:nvSpPr>
        <p:spPr>
          <a:xfrm>
            <a:off x="5989320" y="1097280"/>
            <a:ext cx="2606040" cy="54864"/>
          </a:xfrm>
          <a:prstGeom prst="rect">
            <a:avLst/>
          </a:prstGeom>
          <a:solidFill>
            <a:srgbClr val="EF4444"/>
          </a:solidFill>
          <a:ln/>
        </p:spPr>
      </p:sp>
      <p:pic>
        <p:nvPicPr>
          <p:cNvPr id="23" name="Image 2" descr="preencoded.png">    </p:cNvPr>
          <p:cNvPicPr>
            <a:picLocks noChangeAspect="1"/>
          </p:cNvPicPr>
          <p:nvPr/>
        </p:nvPicPr>
        <p:blipFill>
          <a:blip r:embed="rId3"/>
          <a:stretch>
            <a:fillRect/>
          </a:stretch>
        </p:blipFill>
        <p:spPr>
          <a:xfrm>
            <a:off x="6172200" y="1280160"/>
            <a:ext cx="365760" cy="365760"/>
          </a:xfrm>
          <a:prstGeom prst="rect">
            <a:avLst/>
          </a:prstGeom>
        </p:spPr>
      </p:pic>
      <p:sp>
        <p:nvSpPr>
          <p:cNvPr id="24" name="Text 19"/>
          <p:cNvSpPr/>
          <p:nvPr/>
        </p:nvSpPr>
        <p:spPr>
          <a:xfrm>
            <a:off x="6629400" y="1280160"/>
            <a:ext cx="1783080" cy="320040"/>
          </a:xfrm>
          <a:prstGeom prst="rect">
            <a:avLst/>
          </a:prstGeom>
          <a:noFill/>
          <a:ln/>
        </p:spPr>
        <p:txBody>
          <a:bodyPr wrap="square" lIns="0" tIns="0" rIns="0" bIns="0" rtlCol="0" anchor="ctr"/>
          <a:lstStyle/>
          <a:p>
            <a:pPr indent="0" marL="0">
              <a:buNone/>
            </a:pPr>
            <a:r>
              <a:rPr lang="en-US" sz="1400" b="1" dirty="0">
                <a:solidFill>
                  <a:srgbClr val="FFFFFF"/>
                </a:solidFill>
                <a:latin typeface="Trebuchet MS" pitchFamily="34" charset="0"/>
                <a:ea typeface="Trebuchet MS" pitchFamily="34" charset="-122"/>
                <a:cs typeface="Trebuchet MS" pitchFamily="34" charset="-120"/>
              </a:rPr>
              <a:t>コストの不透明性</a:t>
            </a:r>
            <a:endParaRPr lang="en-US" sz="1400" dirty="0"/>
          </a:p>
        </p:txBody>
      </p:sp>
      <p:sp>
        <p:nvSpPr>
          <p:cNvPr id="25" name="Text 20"/>
          <p:cNvSpPr/>
          <p:nvPr/>
        </p:nvSpPr>
        <p:spPr>
          <a:xfrm>
            <a:off x="6172200" y="1783080"/>
            <a:ext cx="2240280" cy="457200"/>
          </a:xfrm>
          <a:prstGeom prst="rect">
            <a:avLst/>
          </a:prstGeom>
          <a:noFill/>
          <a:ln/>
        </p:spPr>
        <p:txBody>
          <a:bodyPr wrap="square" lIns="0" tIns="0" rIns="0" bIns="0" rtlCol="0" anchor="ctr"/>
          <a:lstStyle/>
          <a:p>
            <a:pPr algn="ctr" indent="0" marL="0">
              <a:buNone/>
            </a:pPr>
            <a:r>
              <a:rPr lang="en-US" sz="3200" b="1" dirty="0">
                <a:solidFill>
                  <a:srgbClr val="EF4444"/>
                </a:solidFill>
                <a:latin typeface="Trebuchet MS" pitchFamily="34" charset="0"/>
                <a:ea typeface="Trebuchet MS" pitchFamily="34" charset="-122"/>
                <a:cs typeface="Trebuchet MS" pitchFamily="34" charset="-120"/>
              </a:rPr>
              <a:t>数千円</a:t>
            </a:r>
            <a:endParaRPr lang="en-US" sz="3200" dirty="0"/>
          </a:p>
        </p:txBody>
      </p:sp>
      <p:sp>
        <p:nvSpPr>
          <p:cNvPr id="26" name="Text 21"/>
          <p:cNvSpPr/>
          <p:nvPr/>
        </p:nvSpPr>
        <p:spPr>
          <a:xfrm>
            <a:off x="6172200" y="2194560"/>
            <a:ext cx="2240280" cy="228600"/>
          </a:xfrm>
          <a:prstGeom prst="rect">
            <a:avLst/>
          </a:prstGeom>
          <a:noFill/>
          <a:ln/>
        </p:spPr>
        <p:txBody>
          <a:bodyPr wrap="square" lIns="0" tIns="0" rIns="0" bIns="0" rtlCol="0" anchor="ctr"/>
          <a:lstStyle/>
          <a:p>
            <a:pPr algn="ctr" indent="0" marL="0">
              <a:buNone/>
            </a:pPr>
            <a:r>
              <a:rPr lang="en-US" sz="900" dirty="0">
                <a:solidFill>
                  <a:srgbClr val="64748B"/>
                </a:solidFill>
                <a:latin typeface="Calibri" pitchFamily="34" charset="0"/>
                <a:ea typeface="Calibri" pitchFamily="34" charset="-122"/>
                <a:cs typeface="Calibri" pitchFamily="34" charset="-120"/>
              </a:rPr>
              <a:t>1タスクあたりの消費</a:t>
            </a:r>
            <a:endParaRPr lang="en-US" sz="900" dirty="0"/>
          </a:p>
        </p:txBody>
      </p:sp>
      <p:sp>
        <p:nvSpPr>
          <p:cNvPr id="27" name="Shape 22"/>
          <p:cNvSpPr/>
          <p:nvPr/>
        </p:nvSpPr>
        <p:spPr>
          <a:xfrm>
            <a:off x="6172200" y="2514600"/>
            <a:ext cx="2240280" cy="9144"/>
          </a:xfrm>
          <a:prstGeom prst="rect">
            <a:avLst/>
          </a:prstGeom>
          <a:solidFill>
            <a:srgbClr val="2D3A5C"/>
          </a:solidFill>
          <a:ln/>
        </p:spPr>
      </p:sp>
      <p:sp>
        <p:nvSpPr>
          <p:cNvPr id="28" name="Text 23"/>
          <p:cNvSpPr/>
          <p:nvPr/>
        </p:nvSpPr>
        <p:spPr>
          <a:xfrm>
            <a:off x="6172200" y="2606040"/>
            <a:ext cx="2240280" cy="1371600"/>
          </a:xfrm>
          <a:prstGeom prst="rect">
            <a:avLst/>
          </a:prstGeom>
          <a:noFill/>
          <a:ln/>
        </p:spPr>
        <p:txBody>
          <a:bodyPr wrap="square" lIns="0" tIns="0" rIns="0" bIns="0" rtlCol="0" anchor="t"/>
          <a:lstStyle/>
          <a:p>
            <a:pPr indent="0" marL="0">
              <a:lnSpc>
                <a:spcPct val="135000"/>
              </a:lnSpc>
              <a:buNone/>
            </a:pPr>
            <a:r>
              <a:rPr lang="en-US" sz="950" dirty="0">
                <a:solidFill>
                  <a:srgbClr val="94A3B8"/>
                </a:solidFill>
                <a:latin typeface="Calibri" pitchFamily="34" charset="0"/>
                <a:ea typeface="Calibri" pitchFamily="34" charset="-122"/>
                <a:cs typeface="Calibri" pitchFamily="34" charset="-120"/>
              </a:rPr>
              <a:t>エージェント型サービスの多くがクレジット制を採用。複雑な依頼1回で大量のコストが発生し、個人ユーザーの利用を抑制。また、推論型モデルの思考過程が不透明なまま長時間待たされる問題も。</a:t>
            </a:r>
            <a:endParaRPr lang="en-US" sz="950" dirty="0"/>
          </a:p>
        </p:txBody>
      </p:sp>
      <p:sp>
        <p:nvSpPr>
          <p:cNvPr id="29" name="Text 24"/>
          <p:cNvSpPr/>
          <p:nvPr/>
        </p:nvSpPr>
        <p:spPr>
          <a:xfrm>
            <a:off x="457200" y="4709160"/>
            <a:ext cx="6858000" cy="320040"/>
          </a:xfrm>
          <a:prstGeom prst="rect">
            <a:avLst/>
          </a:prstGeom>
          <a:noFill/>
          <a:ln/>
        </p:spPr>
        <p:txBody>
          <a:bodyPr wrap="square" rtlCol="0" anchor="ctr"/>
          <a:lstStyle/>
          <a:p>
            <a:pPr algn="l" indent="0" marL="0">
              <a:buNone/>
            </a:pPr>
            <a:r>
              <a:rPr lang="en-US" sz="800" dirty="0">
                <a:solidFill>
                  <a:srgbClr val="64748B"/>
                </a:solidFill>
                <a:latin typeface="Calibri" pitchFamily="34" charset="0"/>
                <a:ea typeface="Calibri" pitchFamily="34" charset="-122"/>
                <a:cs typeface="Calibri" pitchFamily="34" charset="-120"/>
              </a:rPr>
              <a:t>techtech.club  |  2026年 AI業界 勢力図まるわかりガイド</a:t>
            </a:r>
            <a:endParaRPr lang="en-US" sz="800" dirty="0"/>
          </a:p>
        </p:txBody>
      </p:sp>
      <p:sp>
        <p:nvSpPr>
          <p:cNvPr id="30" name="Text 25"/>
          <p:cNvSpPr/>
          <p:nvPr/>
        </p:nvSpPr>
        <p:spPr>
          <a:xfrm>
            <a:off x="7772400" y="4709160"/>
            <a:ext cx="914400" cy="320040"/>
          </a:xfrm>
          <a:prstGeom prst="rect">
            <a:avLst/>
          </a:prstGeom>
          <a:noFill/>
          <a:ln/>
        </p:spPr>
        <p:txBody>
          <a:bodyPr wrap="square" rtlCol="0" anchor="ctr"/>
          <a:lstStyle/>
          <a:p>
            <a:pPr algn="r" indent="0" marL="0">
              <a:buNone/>
            </a:pPr>
            <a:r>
              <a:rPr lang="en-US" sz="800" dirty="0">
                <a:solidFill>
                  <a:srgbClr val="64748B"/>
                </a:solidFill>
                <a:latin typeface="Calibri" pitchFamily="34" charset="0"/>
                <a:ea typeface="Calibri" pitchFamily="34" charset="-122"/>
                <a:cs typeface="Calibri" pitchFamily="34" charset="-120"/>
              </a:rPr>
              <a:t>8 / 9</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F1629"/>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Shape 1"/>
          <p:cNvSpPr/>
          <p:nvPr/>
        </p:nvSpPr>
        <p:spPr>
          <a:xfrm>
            <a:off x="6400800" y="457200"/>
            <a:ext cx="2560320" cy="2560320"/>
          </a:xfrm>
          <a:prstGeom prst="rect">
            <a:avLst/>
          </a:prstGeom>
          <a:solidFill>
            <a:srgbClr val="3B82F6">
              <a:alpha val="8000"/>
            </a:srgbClr>
          </a:solidFill>
          <a:ln/>
        </p:spPr>
      </p:sp>
      <p:sp>
        <p:nvSpPr>
          <p:cNvPr id="4" name="Shape 2"/>
          <p:cNvSpPr/>
          <p:nvPr/>
        </p:nvSpPr>
        <p:spPr>
          <a:xfrm>
            <a:off x="6858000" y="914400"/>
            <a:ext cx="2011680" cy="2011680"/>
          </a:xfrm>
          <a:prstGeom prst="rect">
            <a:avLst/>
          </a:prstGeom>
          <a:solidFill>
            <a:srgbClr val="10B981">
              <a:alpha val="8000"/>
            </a:srgbClr>
          </a:solidFill>
          <a:ln/>
        </p:spPr>
      </p:sp>
      <p:sp>
        <p:nvSpPr>
          <p:cNvPr id="5" name="Text 3"/>
          <p:cNvSpPr/>
          <p:nvPr/>
        </p:nvSpPr>
        <p:spPr>
          <a:xfrm>
            <a:off x="457200" y="365760"/>
            <a:ext cx="5486400" cy="457200"/>
          </a:xfrm>
          <a:prstGeom prst="rect">
            <a:avLst/>
          </a:prstGeom>
          <a:noFill/>
          <a:ln/>
        </p:spPr>
        <p:txBody>
          <a:bodyPr wrap="square" lIns="0" tIns="0" rIns="0" bIns="0" rtlCol="0" anchor="ctr"/>
          <a:lstStyle/>
          <a:p>
            <a:pPr indent="0" marL="0">
              <a:buNone/>
            </a:pPr>
            <a:r>
              <a:rPr lang="en-US" sz="2600" b="1" dirty="0">
                <a:solidFill>
                  <a:srgbClr val="FFFFFF"/>
                </a:solidFill>
                <a:latin typeface="Trebuchet MS" pitchFamily="34" charset="0"/>
                <a:ea typeface="Trebuchet MS" pitchFamily="34" charset="-122"/>
                <a:cs typeface="Trebuchet MS" pitchFamily="34" charset="-120"/>
              </a:rPr>
              <a:t>まとめ</a:t>
            </a:r>
            <a:endParaRPr lang="en-US" sz="2600" dirty="0"/>
          </a:p>
        </p:txBody>
      </p:sp>
      <p:sp>
        <p:nvSpPr>
          <p:cNvPr id="6" name="Text 4"/>
          <p:cNvSpPr/>
          <p:nvPr/>
        </p:nvSpPr>
        <p:spPr>
          <a:xfrm>
            <a:off x="457200" y="777240"/>
            <a:ext cx="5486400" cy="320040"/>
          </a:xfrm>
          <a:prstGeom prst="rect">
            <a:avLst/>
          </a:prstGeom>
          <a:noFill/>
          <a:ln/>
        </p:spPr>
        <p:txBody>
          <a:bodyPr wrap="square" lIns="0" tIns="0" rIns="0" bIns="0" rtlCol="0" anchor="ctr"/>
          <a:lstStyle/>
          <a:p>
            <a:pPr indent="0" marL="0">
              <a:buNone/>
            </a:pPr>
            <a:r>
              <a:rPr lang="en-US" sz="1400" dirty="0">
                <a:solidFill>
                  <a:srgbClr val="3B82F6"/>
                </a:solidFill>
                <a:latin typeface="Calibri" pitchFamily="34" charset="0"/>
                <a:ea typeface="Calibri" pitchFamily="34" charset="-122"/>
                <a:cs typeface="Calibri" pitchFamily="34" charset="-120"/>
              </a:rPr>
              <a:t>2026年のAIを一言で言うと</a:t>
            </a:r>
            <a:endParaRPr lang="en-US" sz="1400" dirty="0"/>
          </a:p>
        </p:txBody>
      </p:sp>
      <p:sp>
        <p:nvSpPr>
          <p:cNvPr id="7" name="Shape 5"/>
          <p:cNvSpPr/>
          <p:nvPr/>
        </p:nvSpPr>
        <p:spPr>
          <a:xfrm>
            <a:off x="457200" y="1371600"/>
            <a:ext cx="8229600" cy="914400"/>
          </a:xfrm>
          <a:prstGeom prst="rect">
            <a:avLst/>
          </a:prstGeom>
          <a:solidFill>
            <a:srgbClr val="1A2340"/>
          </a:solidFill>
          <a:ln/>
          <a:effectLst>
            <a:outerShdw sx="100000" sy="100000" kx="0" ky="0" algn="bl" rotWithShape="0" blurRad="101600" dist="38100" dir="8100000">
              <a:srgbClr val="000000">
                <a:alpha val="25000"/>
              </a:srgbClr>
            </a:outerShdw>
          </a:effectLst>
        </p:spPr>
      </p:sp>
      <p:sp>
        <p:nvSpPr>
          <p:cNvPr id="8" name="Shape 6"/>
          <p:cNvSpPr/>
          <p:nvPr/>
        </p:nvSpPr>
        <p:spPr>
          <a:xfrm>
            <a:off x="457200" y="1371600"/>
            <a:ext cx="64008" cy="914400"/>
          </a:xfrm>
          <a:prstGeom prst="rect">
            <a:avLst/>
          </a:prstGeom>
          <a:solidFill>
            <a:srgbClr val="3B82F6"/>
          </a:solidFill>
          <a:ln/>
        </p:spPr>
      </p:sp>
      <p:sp>
        <p:nvSpPr>
          <p:cNvPr id="9" name="Text 7"/>
          <p:cNvSpPr/>
          <p:nvPr/>
        </p:nvSpPr>
        <p:spPr>
          <a:xfrm>
            <a:off x="731520" y="1371600"/>
            <a:ext cx="7772400" cy="914400"/>
          </a:xfrm>
          <a:prstGeom prst="rect">
            <a:avLst/>
          </a:prstGeom>
          <a:noFill/>
          <a:ln/>
        </p:spPr>
        <p:txBody>
          <a:bodyPr wrap="square" lIns="0" tIns="0" rIns="0" bIns="0" rtlCol="0" anchor="ctr"/>
          <a:lstStyle/>
          <a:p>
            <a:pPr indent="0" marL="0">
              <a:lnSpc>
                <a:spcPct val="140000"/>
              </a:lnSpc>
              <a:buNone/>
            </a:pPr>
            <a:r>
              <a:rPr lang="en-US" sz="1800" b="1" dirty="0">
                <a:solidFill>
                  <a:srgbClr val="FFFFFF"/>
                </a:solidFill>
                <a:latin typeface="Trebuchet MS" pitchFamily="34" charset="0"/>
                <a:ea typeface="Trebuchet MS" pitchFamily="34" charset="-122"/>
                <a:cs typeface="Trebuchet MS" pitchFamily="34" charset="-120"/>
              </a:rPr>
              <a:t>「どのモデルが最強か」ではなく</a:t>
            </a:r>
            <a:endParaRPr lang="en-US" sz="1800" dirty="0"/>
          </a:p>
          <a:p>
            <a:pPr indent="0" marL="0">
              <a:lnSpc>
                <a:spcPct val="140000"/>
              </a:lnSpc>
              <a:buNone/>
            </a:pPr>
            <a:r>
              <a:rPr lang="en-US" sz="1800" b="1" dirty="0">
                <a:solidFill>
                  <a:srgbClr val="FFFFFF"/>
                </a:solidFill>
                <a:latin typeface="Trebuchet MS" pitchFamily="34" charset="0"/>
                <a:ea typeface="Trebuchet MS" pitchFamily="34" charset="-122"/>
                <a:cs typeface="Trebuchet MS" pitchFamily="34" charset="-120"/>
              </a:rPr>
              <a:t>「どのAIが自分の仕事を最も確実に完結できるか」がカギ</a:t>
            </a:r>
            <a:endParaRPr lang="en-US" sz="1800" dirty="0"/>
          </a:p>
        </p:txBody>
      </p:sp>
      <p:sp>
        <p:nvSpPr>
          <p:cNvPr id="10" name="Shape 8"/>
          <p:cNvSpPr/>
          <p:nvPr/>
        </p:nvSpPr>
        <p:spPr>
          <a:xfrm>
            <a:off x="548640" y="2606040"/>
            <a:ext cx="2468880" cy="1417320"/>
          </a:xfrm>
          <a:prstGeom prst="rect">
            <a:avLst/>
          </a:prstGeom>
          <a:solidFill>
            <a:srgbClr val="1A2340"/>
          </a:solidFill>
          <a:ln/>
          <a:effectLst>
            <a:outerShdw sx="100000" sy="100000" kx="0" ky="0" algn="bl" rotWithShape="0" blurRad="101600" dist="38100" dir="8100000">
              <a:srgbClr val="000000">
                <a:alpha val="25000"/>
              </a:srgbClr>
            </a:outerShdw>
          </a:effectLst>
        </p:spPr>
      </p:sp>
      <p:sp>
        <p:nvSpPr>
          <p:cNvPr id="11" name="Shape 9"/>
          <p:cNvSpPr/>
          <p:nvPr/>
        </p:nvSpPr>
        <p:spPr>
          <a:xfrm>
            <a:off x="548640" y="2606040"/>
            <a:ext cx="2468880" cy="45720"/>
          </a:xfrm>
          <a:prstGeom prst="rect">
            <a:avLst/>
          </a:prstGeom>
          <a:solidFill>
            <a:srgbClr val="3B82F6"/>
          </a:solidFill>
          <a:ln/>
        </p:spPr>
      </p:sp>
      <p:pic>
        <p:nvPicPr>
          <p:cNvPr id="12" name="Image 0" descr="preencoded.png">    </p:cNvPr>
          <p:cNvPicPr>
            <a:picLocks noChangeAspect="1"/>
          </p:cNvPicPr>
          <p:nvPr/>
        </p:nvPicPr>
        <p:blipFill>
          <a:blip r:embed="rId1"/>
          <a:stretch>
            <a:fillRect/>
          </a:stretch>
        </p:blipFill>
        <p:spPr>
          <a:xfrm>
            <a:off x="1577340" y="2743200"/>
            <a:ext cx="411480" cy="411480"/>
          </a:xfrm>
          <a:prstGeom prst="rect">
            <a:avLst/>
          </a:prstGeom>
        </p:spPr>
      </p:pic>
      <p:sp>
        <p:nvSpPr>
          <p:cNvPr id="13" name="Text 10"/>
          <p:cNvSpPr/>
          <p:nvPr/>
        </p:nvSpPr>
        <p:spPr>
          <a:xfrm>
            <a:off x="548640" y="3200400"/>
            <a:ext cx="2468880" cy="274320"/>
          </a:xfrm>
          <a:prstGeom prst="rect">
            <a:avLst/>
          </a:prstGeom>
          <a:noFill/>
          <a:ln/>
        </p:spPr>
        <p:txBody>
          <a:bodyPr wrap="square" lIns="0" tIns="0" rIns="0" bIns="0" rtlCol="0" anchor="ctr"/>
          <a:lstStyle/>
          <a:p>
            <a:pPr algn="ctr" indent="0" marL="0">
              <a:buNone/>
            </a:pPr>
            <a:r>
              <a:rPr lang="en-US" sz="1300" b="1" dirty="0">
                <a:solidFill>
                  <a:srgbClr val="FFFFFF"/>
                </a:solidFill>
                <a:latin typeface="Trebuchet MS" pitchFamily="34" charset="0"/>
                <a:ea typeface="Trebuchet MS" pitchFamily="34" charset="-122"/>
                <a:cs typeface="Trebuchet MS" pitchFamily="34" charset="-120"/>
              </a:rPr>
              <a:t>全体像を掴む</a:t>
            </a:r>
            <a:endParaRPr lang="en-US" sz="1300" dirty="0"/>
          </a:p>
        </p:txBody>
      </p:sp>
      <p:sp>
        <p:nvSpPr>
          <p:cNvPr id="14" name="Text 11"/>
          <p:cNvSpPr/>
          <p:nvPr/>
        </p:nvSpPr>
        <p:spPr>
          <a:xfrm>
            <a:off x="685800" y="3474720"/>
            <a:ext cx="2194560" cy="457200"/>
          </a:xfrm>
          <a:prstGeom prst="rect">
            <a:avLst/>
          </a:prstGeom>
          <a:noFill/>
          <a:ln/>
        </p:spPr>
        <p:txBody>
          <a:bodyPr wrap="square" lIns="0" tIns="0" rIns="0" bIns="0" rtlCol="0" anchor="ctr"/>
          <a:lstStyle/>
          <a:p>
            <a:pPr algn="ctr" indent="0" marL="0">
              <a:lnSpc>
                <a:spcPct val="130000"/>
              </a:lnSpc>
              <a:buNone/>
            </a:pPr>
            <a:r>
              <a:rPr lang="en-US" sz="1000" dirty="0">
                <a:solidFill>
                  <a:srgbClr val="94A3B8"/>
                </a:solidFill>
                <a:latin typeface="Calibri" pitchFamily="34" charset="0"/>
                <a:ea typeface="Calibri" pitchFamily="34" charset="-122"/>
                <a:cs typeface="Calibri" pitchFamily="34" charset="-120"/>
              </a:rPr>
              <a:t>米国御三家 vs 中国タイガー</a:t>
            </a:r>
            <a:endParaRPr lang="en-US" sz="1000" dirty="0"/>
          </a:p>
          <a:p>
            <a:pPr algn="ctr" indent="0" marL="0">
              <a:lnSpc>
                <a:spcPct val="130000"/>
              </a:lnSpc>
              <a:buNone/>
            </a:pPr>
            <a:r>
              <a:rPr lang="en-US" sz="1000" dirty="0">
                <a:solidFill>
                  <a:srgbClr val="94A3B8"/>
                </a:solidFill>
                <a:latin typeface="Calibri" pitchFamily="34" charset="0"/>
                <a:ea typeface="Calibri" pitchFamily="34" charset="-122"/>
                <a:cs typeface="Calibri" pitchFamily="34" charset="-120"/>
              </a:rPr>
              <a:t>の二極構造を理解する</a:t>
            </a:r>
            <a:endParaRPr lang="en-US" sz="1000" dirty="0"/>
          </a:p>
        </p:txBody>
      </p:sp>
      <p:sp>
        <p:nvSpPr>
          <p:cNvPr id="15" name="Shape 12"/>
          <p:cNvSpPr/>
          <p:nvPr/>
        </p:nvSpPr>
        <p:spPr>
          <a:xfrm>
            <a:off x="3337560" y="2606040"/>
            <a:ext cx="2468880" cy="1417320"/>
          </a:xfrm>
          <a:prstGeom prst="rect">
            <a:avLst/>
          </a:prstGeom>
          <a:solidFill>
            <a:srgbClr val="1A2340"/>
          </a:solidFill>
          <a:ln/>
          <a:effectLst>
            <a:outerShdw sx="100000" sy="100000" kx="0" ky="0" algn="bl" rotWithShape="0" blurRad="101600" dist="38100" dir="8100000">
              <a:srgbClr val="000000">
                <a:alpha val="25000"/>
              </a:srgbClr>
            </a:outerShdw>
          </a:effectLst>
        </p:spPr>
      </p:sp>
      <p:sp>
        <p:nvSpPr>
          <p:cNvPr id="16" name="Shape 13"/>
          <p:cNvSpPr/>
          <p:nvPr/>
        </p:nvSpPr>
        <p:spPr>
          <a:xfrm>
            <a:off x="3337560" y="2606040"/>
            <a:ext cx="2468880" cy="45720"/>
          </a:xfrm>
          <a:prstGeom prst="rect">
            <a:avLst/>
          </a:prstGeom>
          <a:solidFill>
            <a:srgbClr val="10B981"/>
          </a:solidFill>
          <a:ln/>
        </p:spPr>
      </p:sp>
      <p:pic>
        <p:nvPicPr>
          <p:cNvPr id="17" name="Image 1" descr="preencoded.png">    </p:cNvPr>
          <p:cNvPicPr>
            <a:picLocks noChangeAspect="1"/>
          </p:cNvPicPr>
          <p:nvPr/>
        </p:nvPicPr>
        <p:blipFill>
          <a:blip r:embed="rId2"/>
          <a:stretch>
            <a:fillRect/>
          </a:stretch>
        </p:blipFill>
        <p:spPr>
          <a:xfrm>
            <a:off x="4366260" y="2743200"/>
            <a:ext cx="411480" cy="411480"/>
          </a:xfrm>
          <a:prstGeom prst="rect">
            <a:avLst/>
          </a:prstGeom>
        </p:spPr>
      </p:pic>
      <p:sp>
        <p:nvSpPr>
          <p:cNvPr id="18" name="Text 14"/>
          <p:cNvSpPr/>
          <p:nvPr/>
        </p:nvSpPr>
        <p:spPr>
          <a:xfrm>
            <a:off x="3337560" y="3200400"/>
            <a:ext cx="2468880" cy="274320"/>
          </a:xfrm>
          <a:prstGeom prst="rect">
            <a:avLst/>
          </a:prstGeom>
          <a:noFill/>
          <a:ln/>
        </p:spPr>
        <p:txBody>
          <a:bodyPr wrap="square" lIns="0" tIns="0" rIns="0" bIns="0" rtlCol="0" anchor="ctr"/>
          <a:lstStyle/>
          <a:p>
            <a:pPr algn="ctr" indent="0" marL="0">
              <a:buNone/>
            </a:pPr>
            <a:r>
              <a:rPr lang="en-US" sz="1300" b="1" dirty="0">
                <a:solidFill>
                  <a:srgbClr val="FFFFFF"/>
                </a:solidFill>
                <a:latin typeface="Trebuchet MS" pitchFamily="34" charset="0"/>
                <a:ea typeface="Trebuchet MS" pitchFamily="34" charset="-122"/>
                <a:cs typeface="Trebuchet MS" pitchFamily="34" charset="-120"/>
              </a:rPr>
              <a:t>エージェントに注目</a:t>
            </a:r>
            <a:endParaRPr lang="en-US" sz="1300" dirty="0"/>
          </a:p>
        </p:txBody>
      </p:sp>
      <p:sp>
        <p:nvSpPr>
          <p:cNvPr id="19" name="Text 15"/>
          <p:cNvSpPr/>
          <p:nvPr/>
        </p:nvSpPr>
        <p:spPr>
          <a:xfrm>
            <a:off x="3474720" y="3474720"/>
            <a:ext cx="2194560" cy="457200"/>
          </a:xfrm>
          <a:prstGeom prst="rect">
            <a:avLst/>
          </a:prstGeom>
          <a:noFill/>
          <a:ln/>
        </p:spPr>
        <p:txBody>
          <a:bodyPr wrap="square" lIns="0" tIns="0" rIns="0" bIns="0" rtlCol="0" anchor="ctr"/>
          <a:lstStyle/>
          <a:p>
            <a:pPr algn="ctr" indent="0" marL="0">
              <a:lnSpc>
                <a:spcPct val="130000"/>
              </a:lnSpc>
              <a:buNone/>
            </a:pPr>
            <a:r>
              <a:rPr lang="en-US" sz="1000" dirty="0">
                <a:solidFill>
                  <a:srgbClr val="94A3B8"/>
                </a:solidFill>
                <a:latin typeface="Calibri" pitchFamily="34" charset="0"/>
                <a:ea typeface="Calibri" pitchFamily="34" charset="-122"/>
                <a:cs typeface="Calibri" pitchFamily="34" charset="-120"/>
              </a:rPr>
              <a:t>AIは「答える」から</a:t>
            </a:r>
            <a:endParaRPr lang="en-US" sz="1000" dirty="0"/>
          </a:p>
          <a:p>
            <a:pPr algn="ctr" indent="0" marL="0">
              <a:lnSpc>
                <a:spcPct val="130000"/>
              </a:lnSpc>
              <a:buNone/>
            </a:pPr>
            <a:r>
              <a:rPr lang="en-US" sz="1000" dirty="0">
                <a:solidFill>
                  <a:srgbClr val="94A3B8"/>
                </a:solidFill>
                <a:latin typeface="Calibri" pitchFamily="34" charset="0"/>
                <a:ea typeface="Calibri" pitchFamily="34" charset="-122"/>
                <a:cs typeface="Calibri" pitchFamily="34" charset="-120"/>
              </a:rPr>
              <a:t>「仕事をする」に変わった</a:t>
            </a:r>
            <a:endParaRPr lang="en-US" sz="1000" dirty="0"/>
          </a:p>
        </p:txBody>
      </p:sp>
      <p:sp>
        <p:nvSpPr>
          <p:cNvPr id="20" name="Shape 16"/>
          <p:cNvSpPr/>
          <p:nvPr/>
        </p:nvSpPr>
        <p:spPr>
          <a:xfrm>
            <a:off x="6126480" y="2606040"/>
            <a:ext cx="2468880" cy="1417320"/>
          </a:xfrm>
          <a:prstGeom prst="rect">
            <a:avLst/>
          </a:prstGeom>
          <a:solidFill>
            <a:srgbClr val="1A2340"/>
          </a:solidFill>
          <a:ln/>
          <a:effectLst>
            <a:outerShdw sx="100000" sy="100000" kx="0" ky="0" algn="bl" rotWithShape="0" blurRad="101600" dist="38100" dir="8100000">
              <a:srgbClr val="000000">
                <a:alpha val="25000"/>
              </a:srgbClr>
            </a:outerShdw>
          </a:effectLst>
        </p:spPr>
      </p:sp>
      <p:sp>
        <p:nvSpPr>
          <p:cNvPr id="21" name="Shape 17"/>
          <p:cNvSpPr/>
          <p:nvPr/>
        </p:nvSpPr>
        <p:spPr>
          <a:xfrm>
            <a:off x="6126480" y="2606040"/>
            <a:ext cx="2468880" cy="45720"/>
          </a:xfrm>
          <a:prstGeom prst="rect">
            <a:avLst/>
          </a:prstGeom>
          <a:solidFill>
            <a:srgbClr val="F59E0B"/>
          </a:solidFill>
          <a:ln/>
        </p:spPr>
      </p:sp>
      <p:pic>
        <p:nvPicPr>
          <p:cNvPr id="22" name="Image 2" descr="preencoded.png">    </p:cNvPr>
          <p:cNvPicPr>
            <a:picLocks noChangeAspect="1"/>
          </p:cNvPicPr>
          <p:nvPr/>
        </p:nvPicPr>
        <p:blipFill>
          <a:blip r:embed="rId3"/>
          <a:stretch>
            <a:fillRect/>
          </a:stretch>
        </p:blipFill>
        <p:spPr>
          <a:xfrm>
            <a:off x="7155180" y="2743200"/>
            <a:ext cx="411480" cy="411480"/>
          </a:xfrm>
          <a:prstGeom prst="rect">
            <a:avLst/>
          </a:prstGeom>
        </p:spPr>
      </p:pic>
      <p:sp>
        <p:nvSpPr>
          <p:cNvPr id="23" name="Text 18"/>
          <p:cNvSpPr/>
          <p:nvPr/>
        </p:nvSpPr>
        <p:spPr>
          <a:xfrm>
            <a:off x="6126480" y="3200400"/>
            <a:ext cx="2468880" cy="274320"/>
          </a:xfrm>
          <a:prstGeom prst="rect">
            <a:avLst/>
          </a:prstGeom>
          <a:noFill/>
          <a:ln/>
        </p:spPr>
        <p:txBody>
          <a:bodyPr wrap="square" lIns="0" tIns="0" rIns="0" bIns="0" rtlCol="0" anchor="ctr"/>
          <a:lstStyle/>
          <a:p>
            <a:pPr algn="ctr" indent="0" marL="0">
              <a:buNone/>
            </a:pPr>
            <a:r>
              <a:rPr lang="en-US" sz="1300" b="1" dirty="0">
                <a:solidFill>
                  <a:srgbClr val="FFFFFF"/>
                </a:solidFill>
                <a:latin typeface="Trebuchet MS" pitchFamily="34" charset="0"/>
                <a:ea typeface="Trebuchet MS" pitchFamily="34" charset="-122"/>
                <a:cs typeface="Trebuchet MS" pitchFamily="34" charset="-120"/>
              </a:rPr>
              <a:t>自分の業務で試す</a:t>
            </a:r>
            <a:endParaRPr lang="en-US" sz="1300" dirty="0"/>
          </a:p>
        </p:txBody>
      </p:sp>
      <p:sp>
        <p:nvSpPr>
          <p:cNvPr id="24" name="Text 19"/>
          <p:cNvSpPr/>
          <p:nvPr/>
        </p:nvSpPr>
        <p:spPr>
          <a:xfrm>
            <a:off x="6263640" y="3474720"/>
            <a:ext cx="2194560" cy="457200"/>
          </a:xfrm>
          <a:prstGeom prst="rect">
            <a:avLst/>
          </a:prstGeom>
          <a:noFill/>
          <a:ln/>
        </p:spPr>
        <p:txBody>
          <a:bodyPr wrap="square" lIns="0" tIns="0" rIns="0" bIns="0" rtlCol="0" anchor="ctr"/>
          <a:lstStyle/>
          <a:p>
            <a:pPr algn="ctr" indent="0" marL="0">
              <a:lnSpc>
                <a:spcPct val="130000"/>
              </a:lnSpc>
              <a:buNone/>
            </a:pPr>
            <a:r>
              <a:rPr lang="en-US" sz="1000" dirty="0">
                <a:solidFill>
                  <a:srgbClr val="94A3B8"/>
                </a:solidFill>
                <a:latin typeface="Calibri" pitchFamily="34" charset="0"/>
                <a:ea typeface="Calibri" pitchFamily="34" charset="-122"/>
                <a:cs typeface="Calibri" pitchFamily="34" charset="-120"/>
              </a:rPr>
              <a:t>まず1つのタスクで</a:t>
            </a:r>
            <a:endParaRPr lang="en-US" sz="1000" dirty="0"/>
          </a:p>
          <a:p>
            <a:pPr algn="ctr" indent="0" marL="0">
              <a:lnSpc>
                <a:spcPct val="130000"/>
              </a:lnSpc>
              <a:buNone/>
            </a:pPr>
            <a:r>
              <a:rPr lang="en-US" sz="1000" dirty="0">
                <a:solidFill>
                  <a:srgbClr val="94A3B8"/>
                </a:solidFill>
                <a:latin typeface="Calibri" pitchFamily="34" charset="0"/>
                <a:ea typeface="Calibri" pitchFamily="34" charset="-122"/>
                <a:cs typeface="Calibri" pitchFamily="34" charset="-120"/>
              </a:rPr>
              <a:t>AIの効果を体感する</a:t>
            </a:r>
            <a:endParaRPr lang="en-US" sz="1000" dirty="0"/>
          </a:p>
        </p:txBody>
      </p:sp>
      <p:sp>
        <p:nvSpPr>
          <p:cNvPr id="25" name="Shape 20"/>
          <p:cNvSpPr/>
          <p:nvPr/>
        </p:nvSpPr>
        <p:spPr>
          <a:xfrm>
            <a:off x="457200" y="4206240"/>
            <a:ext cx="1828800" cy="27432"/>
          </a:xfrm>
          <a:prstGeom prst="rect">
            <a:avLst/>
          </a:prstGeom>
          <a:solidFill>
            <a:srgbClr val="3B82F6"/>
          </a:solidFill>
          <a:ln/>
        </p:spPr>
      </p:sp>
      <p:sp>
        <p:nvSpPr>
          <p:cNvPr id="26" name="Text 21"/>
          <p:cNvSpPr/>
          <p:nvPr/>
        </p:nvSpPr>
        <p:spPr>
          <a:xfrm>
            <a:off x="457200" y="4297680"/>
            <a:ext cx="3657600" cy="320040"/>
          </a:xfrm>
          <a:prstGeom prst="rect">
            <a:avLst/>
          </a:prstGeom>
          <a:noFill/>
          <a:ln/>
        </p:spPr>
        <p:txBody>
          <a:bodyPr wrap="square" lIns="0" tIns="0" rIns="0" bIns="0" rtlCol="0" anchor="ctr"/>
          <a:lstStyle/>
          <a:p>
            <a:pPr indent="0" marL="0">
              <a:buNone/>
            </a:pPr>
            <a:r>
              <a:rPr lang="en-US" sz="1100" dirty="0">
                <a:solidFill>
                  <a:srgbClr val="64748B"/>
                </a:solidFill>
                <a:latin typeface="Calibri" pitchFamily="34" charset="0"/>
                <a:ea typeface="Calibri" pitchFamily="34" charset="-122"/>
                <a:cs typeface="Calibri" pitchFamily="34" charset="-120"/>
              </a:rPr>
              <a:t>techtech.club  |  2026年2月</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2026年 AI業界 勢力図まるわかりガイド</dc:title>
  <dc:subject>PptxGenJS Presentation</dc:subject>
  <dc:creator>techtech.club</dc:creator>
  <cp:lastModifiedBy>techtech.club</cp:lastModifiedBy>
  <cp:revision>1</cp:revision>
  <dcterms:created xsi:type="dcterms:W3CDTF">2026-02-09T06:22:07Z</dcterms:created>
  <dcterms:modified xsi:type="dcterms:W3CDTF">2026-02-09T06:22:07Z</dcterms:modified>
</cp:coreProperties>
</file>